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5">
  <p:sldMasterIdLst>
    <p:sldMasterId id="2147483756" r:id="rId1"/>
  </p:sldMasterIdLst>
  <p:notesMasterIdLst>
    <p:notesMasterId r:id="rId49"/>
  </p:notesMasterIdLst>
  <p:sldIdLst>
    <p:sldId id="261" r:id="rId2"/>
    <p:sldId id="256" r:id="rId3"/>
    <p:sldId id="594" r:id="rId4"/>
    <p:sldId id="595" r:id="rId5"/>
    <p:sldId id="596" r:id="rId6"/>
    <p:sldId id="597" r:id="rId7"/>
    <p:sldId id="598" r:id="rId8"/>
    <p:sldId id="599" r:id="rId9"/>
    <p:sldId id="600" r:id="rId10"/>
    <p:sldId id="601" r:id="rId11"/>
    <p:sldId id="602" r:id="rId12"/>
    <p:sldId id="603" r:id="rId13"/>
    <p:sldId id="605" r:id="rId14"/>
    <p:sldId id="606" r:id="rId15"/>
    <p:sldId id="607" r:id="rId16"/>
    <p:sldId id="609" r:id="rId17"/>
    <p:sldId id="610" r:id="rId18"/>
    <p:sldId id="611" r:id="rId19"/>
    <p:sldId id="562" r:id="rId20"/>
    <p:sldId id="564" r:id="rId21"/>
    <p:sldId id="566" r:id="rId22"/>
    <p:sldId id="567" r:id="rId23"/>
    <p:sldId id="568" r:id="rId24"/>
    <p:sldId id="569" r:id="rId25"/>
    <p:sldId id="570" r:id="rId26"/>
    <p:sldId id="571" r:id="rId27"/>
    <p:sldId id="572" r:id="rId28"/>
    <p:sldId id="573" r:id="rId29"/>
    <p:sldId id="574" r:id="rId30"/>
    <p:sldId id="575" r:id="rId31"/>
    <p:sldId id="576" r:id="rId32"/>
    <p:sldId id="577" r:id="rId33"/>
    <p:sldId id="579" r:id="rId34"/>
    <p:sldId id="580" r:id="rId35"/>
    <p:sldId id="581" r:id="rId36"/>
    <p:sldId id="582" r:id="rId37"/>
    <p:sldId id="583" r:id="rId38"/>
    <p:sldId id="584" r:id="rId39"/>
    <p:sldId id="585" r:id="rId40"/>
    <p:sldId id="587" r:id="rId41"/>
    <p:sldId id="588" r:id="rId42"/>
    <p:sldId id="589" r:id="rId43"/>
    <p:sldId id="590" r:id="rId44"/>
    <p:sldId id="591" r:id="rId45"/>
    <p:sldId id="592" r:id="rId46"/>
    <p:sldId id="593" r:id="rId47"/>
    <p:sldId id="540" r:id="rId48"/>
  </p:sldIdLst>
  <p:sldSz cx="9144000" cy="6858000" type="screen4x3"/>
  <p:notesSz cx="6669088" cy="9926638"/>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016">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DB3"/>
    <a:srgbClr val="FFCC99"/>
    <a:srgbClr val="FFCCFF"/>
    <a:srgbClr val="FFDE75"/>
    <a:srgbClr val="6C4916"/>
    <a:srgbClr val="B17825"/>
    <a:srgbClr val="95651F"/>
    <a:srgbClr val="92D050"/>
    <a:srgbClr val="DCA91A"/>
    <a:srgbClr val="EEDF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88" d="100"/>
          <a:sy n="88" d="100"/>
        </p:scale>
        <p:origin x="1272" y="96"/>
      </p:cViewPr>
      <p:guideLst>
        <p:guide orient="horz" pos="2016"/>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7"/>
        <p:guide pos="210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1696AE-F326-4C36-BBAB-9BF8F30814E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fa-IR"/>
        </a:p>
      </dgm:t>
    </dgm:pt>
    <dgm:pt modelId="{E5EDD27C-B3F2-4423-9E70-2E933AC6C387}">
      <dgm:prSet phldrT="[Text]" custT="1"/>
      <dgm:spPr>
        <a:solidFill>
          <a:srgbClr val="FFDE75"/>
        </a:solidFill>
      </dgm:spPr>
      <dgm:t>
        <a:bodyPr/>
        <a:lstStyle/>
        <a:p>
          <a:pPr rtl="1"/>
          <a:r>
            <a:rPr lang="fa-IR" sz="2400" b="1" dirty="0" smtClean="0">
              <a:ln>
                <a:solidFill>
                  <a:srgbClr val="6C4916"/>
                </a:solidFill>
              </a:ln>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چارچوب تدوین اسناد توسعه بخش</a:t>
          </a:r>
          <a:endParaRPr lang="fa-IR" sz="2400" dirty="0">
            <a:solidFill>
              <a:schemeClr val="tx2">
                <a:lumMod val="50000"/>
              </a:schemeClr>
            </a:solidFill>
            <a:cs typeface="B Nazanin" panose="00000400000000000000" pitchFamily="2" charset="-78"/>
          </a:endParaRPr>
        </a:p>
      </dgm:t>
    </dgm:pt>
    <dgm:pt modelId="{2FC5D0EF-34E7-41B4-A1B6-1D1E43668681}" type="parTrans" cxnId="{70A90368-7040-47C4-ADB2-0CEAE9D6A822}">
      <dgm:prSet/>
      <dgm:spPr/>
      <dgm:t>
        <a:bodyPr/>
        <a:lstStyle/>
        <a:p>
          <a:pPr rtl="1"/>
          <a:endParaRPr lang="fa-IR" sz="1200">
            <a:solidFill>
              <a:schemeClr val="tx2">
                <a:lumMod val="50000"/>
              </a:schemeClr>
            </a:solidFill>
            <a:cs typeface="B Nazanin" panose="00000400000000000000" pitchFamily="2" charset="-78"/>
          </a:endParaRPr>
        </a:p>
      </dgm:t>
    </dgm:pt>
    <dgm:pt modelId="{95D99DD9-0F6E-435E-99DF-136362C795D7}" type="sibTrans" cxnId="{70A90368-7040-47C4-ADB2-0CEAE9D6A822}">
      <dgm:prSet/>
      <dgm:spPr/>
      <dgm:t>
        <a:bodyPr/>
        <a:lstStyle/>
        <a:p>
          <a:pPr rtl="1"/>
          <a:endParaRPr lang="fa-IR" sz="1200">
            <a:solidFill>
              <a:schemeClr val="tx2">
                <a:lumMod val="50000"/>
              </a:schemeClr>
            </a:solidFill>
            <a:cs typeface="B Nazanin" panose="00000400000000000000" pitchFamily="2" charset="-78"/>
          </a:endParaRPr>
        </a:p>
      </dgm:t>
    </dgm:pt>
    <dgm:pt modelId="{90B23B31-B8DC-4E7A-A37F-68D4D47ED469}">
      <dgm:prSet phldrT="[Tex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ar-SA"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فهرست طرح‌های </a:t>
          </a:r>
          <a:r>
            <a:rPr lang="fa-IR"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عمرانی</a:t>
          </a:r>
          <a:endParaRPr lang="fa-IR" sz="1200" dirty="0">
            <a:solidFill>
              <a:schemeClr val="tx2">
                <a:lumMod val="50000"/>
              </a:schemeClr>
            </a:solidFill>
            <a:cs typeface="B Nazanin" panose="00000400000000000000" pitchFamily="2" charset="-78"/>
          </a:endParaRPr>
        </a:p>
      </dgm:t>
    </dgm:pt>
    <dgm:pt modelId="{C5E78662-9D3E-489B-A9D3-818E1799A55C}" type="parTrans" cxnId="{691F318B-84C9-43C2-AE9D-5738C40999FF}">
      <dgm:prSet/>
      <dgm:spPr/>
      <dgm:t>
        <a:bodyPr/>
        <a:lstStyle/>
        <a:p>
          <a:pPr rtl="1"/>
          <a:endParaRPr lang="fa-IR" sz="1200">
            <a:solidFill>
              <a:schemeClr val="tx2">
                <a:lumMod val="50000"/>
              </a:schemeClr>
            </a:solidFill>
            <a:cs typeface="B Nazanin" panose="00000400000000000000" pitchFamily="2" charset="-78"/>
          </a:endParaRPr>
        </a:p>
      </dgm:t>
    </dgm:pt>
    <dgm:pt modelId="{3C4129A1-F3EF-4FDD-8396-B3F65C80904B}" type="sibTrans" cxnId="{691F318B-84C9-43C2-AE9D-5738C40999FF}">
      <dgm:prSet/>
      <dgm:spPr/>
      <dgm:t>
        <a:bodyPr/>
        <a:lstStyle/>
        <a:p>
          <a:pPr rtl="1"/>
          <a:endParaRPr lang="fa-IR" sz="1200">
            <a:solidFill>
              <a:schemeClr val="tx2">
                <a:lumMod val="50000"/>
              </a:schemeClr>
            </a:solidFill>
            <a:cs typeface="B Nazanin" panose="00000400000000000000" pitchFamily="2" charset="-78"/>
          </a:endParaRPr>
        </a:p>
      </dgm:t>
    </dgm:pt>
    <dgm:pt modelId="{EFBABDB8-E807-4C5C-8E32-BECDBE2C70A7}">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ar-SA"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تبیین و تحلیل وضع موجود روستاهای بخش</a:t>
          </a:r>
          <a:endParaRPr lang="fa-IR" sz="1200" b="1" dirty="0">
            <a:solidFill>
              <a:schemeClr val="tx2">
                <a:lumMod val="50000"/>
              </a:schemeClr>
            </a:solidFill>
            <a:cs typeface="B Nazanin" panose="00000400000000000000" pitchFamily="2" charset="-78"/>
          </a:endParaRPr>
        </a:p>
      </dgm:t>
    </dgm:pt>
    <dgm:pt modelId="{A0ECA73A-8EE5-4182-9918-6BBA80C4A257}" type="parTrans" cxnId="{FCFCA573-69FC-4C33-8B1B-D8EA6373C72D}">
      <dgm:prSet/>
      <dgm:spPr/>
      <dgm:t>
        <a:bodyPr/>
        <a:lstStyle/>
        <a:p>
          <a:pPr rtl="1"/>
          <a:endParaRPr lang="fa-IR" sz="1200">
            <a:solidFill>
              <a:schemeClr val="tx2">
                <a:lumMod val="50000"/>
              </a:schemeClr>
            </a:solidFill>
            <a:cs typeface="B Nazanin" panose="00000400000000000000" pitchFamily="2" charset="-78"/>
          </a:endParaRPr>
        </a:p>
      </dgm:t>
    </dgm:pt>
    <dgm:pt modelId="{E276C14B-5B6F-4C4C-B517-809536D94176}" type="sibTrans" cxnId="{FCFCA573-69FC-4C33-8B1B-D8EA6373C72D}">
      <dgm:prSet/>
      <dgm:spPr/>
      <dgm:t>
        <a:bodyPr/>
        <a:lstStyle/>
        <a:p>
          <a:pPr rtl="1"/>
          <a:endParaRPr lang="fa-IR" sz="1200">
            <a:solidFill>
              <a:schemeClr val="tx2">
                <a:lumMod val="50000"/>
              </a:schemeClr>
            </a:solidFill>
            <a:cs typeface="B Nazanin" panose="00000400000000000000" pitchFamily="2" charset="-78"/>
          </a:endParaRPr>
        </a:p>
      </dgm:t>
    </dgm:pt>
    <dgm:pt modelId="{DFFED1A6-827C-4867-9C0C-770E19E62423}">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ar-SA" sz="14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قابلیت‌ها</a:t>
          </a:r>
          <a:r>
            <a:rPr lang="fa-IR" sz="14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fa-IR"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ar-SA"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کالبدی-فضایی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gm:t>
    </dgm:pt>
    <dgm:pt modelId="{30FBE0EC-B3B0-42A2-A4E7-1D04DF8E874E}" type="parTrans" cxnId="{EB4D0546-E10B-41B4-AEF9-F6F1AEA63168}">
      <dgm:prSet/>
      <dgm:spPr/>
      <dgm:t>
        <a:bodyPr/>
        <a:lstStyle/>
        <a:p>
          <a:pPr rtl="1"/>
          <a:endParaRPr lang="fa-IR" sz="1200">
            <a:solidFill>
              <a:schemeClr val="tx2">
                <a:lumMod val="50000"/>
              </a:schemeClr>
            </a:solidFill>
            <a:cs typeface="B Nazanin" panose="00000400000000000000" pitchFamily="2" charset="-78"/>
          </a:endParaRPr>
        </a:p>
      </dgm:t>
    </dgm:pt>
    <dgm:pt modelId="{B09DB00E-688E-4F33-8384-08ACB263E36F}" type="sibTrans" cxnId="{EB4D0546-E10B-41B4-AEF9-F6F1AEA63168}">
      <dgm:prSet/>
      <dgm:spPr/>
      <dgm:t>
        <a:bodyPr/>
        <a:lstStyle/>
        <a:p>
          <a:pPr rtl="1"/>
          <a:endParaRPr lang="fa-IR" sz="1200">
            <a:solidFill>
              <a:schemeClr val="tx2">
                <a:lumMod val="50000"/>
              </a:schemeClr>
            </a:solidFill>
            <a:cs typeface="B Nazanin" panose="00000400000000000000" pitchFamily="2" charset="-78"/>
          </a:endParaRPr>
        </a:p>
      </dgm:t>
    </dgm:pt>
    <dgm:pt modelId="{9F7B6123-F83C-4475-AF43-132E0A425FC7}">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fa-IR" sz="13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محدودیت ها </a:t>
          </a:r>
        </a:p>
        <a:p>
          <a:pPr rtl="1"/>
          <a:r>
            <a:rPr lang="fa-IR" sz="13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fa-IR" sz="1300" b="1"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کالبدی-فضایی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gm:t>
    </dgm:pt>
    <dgm:pt modelId="{0A084747-F28B-44A1-98F2-785181EF51A5}" type="parTrans" cxnId="{57C6D85C-D278-4C58-84CB-63AB75EDB202}">
      <dgm:prSet/>
      <dgm:spPr/>
      <dgm:t>
        <a:bodyPr/>
        <a:lstStyle/>
        <a:p>
          <a:pPr rtl="1"/>
          <a:endParaRPr lang="fa-IR" sz="1200">
            <a:solidFill>
              <a:schemeClr val="tx2">
                <a:lumMod val="50000"/>
              </a:schemeClr>
            </a:solidFill>
            <a:cs typeface="B Nazanin" panose="00000400000000000000" pitchFamily="2" charset="-78"/>
          </a:endParaRPr>
        </a:p>
      </dgm:t>
    </dgm:pt>
    <dgm:pt modelId="{D99D71B8-2087-48AA-BEEF-B08397B34E93}" type="sibTrans" cxnId="{57C6D85C-D278-4C58-84CB-63AB75EDB202}">
      <dgm:prSet/>
      <dgm:spPr/>
      <dgm:t>
        <a:bodyPr/>
        <a:lstStyle/>
        <a:p>
          <a:pPr rtl="1"/>
          <a:endParaRPr lang="fa-IR" sz="1200">
            <a:solidFill>
              <a:schemeClr val="tx2">
                <a:lumMod val="50000"/>
              </a:schemeClr>
            </a:solidFill>
            <a:cs typeface="B Nazanin" panose="00000400000000000000" pitchFamily="2" charset="-78"/>
          </a:endParaRPr>
        </a:p>
      </dgm:t>
    </dgm:pt>
    <dgm:pt modelId="{0AB1D983-2BC4-48B8-91AF-3807BE1CB7F3}">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fa-IR"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نقشه ساختار و سازمان فضایی بخش</a:t>
          </a:r>
          <a:endParaRPr lang="en-US" sz="1200" b="1"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gm:t>
    </dgm:pt>
    <dgm:pt modelId="{265EC446-C032-42C4-9591-1A1AB438635F}" type="parTrans" cxnId="{CB2F9DB7-808C-4BDF-9DAB-24DA9D21FD55}">
      <dgm:prSet/>
      <dgm:spPr/>
      <dgm:t>
        <a:bodyPr/>
        <a:lstStyle/>
        <a:p>
          <a:pPr rtl="1"/>
          <a:endParaRPr lang="fa-IR" sz="1200">
            <a:solidFill>
              <a:schemeClr val="tx2">
                <a:lumMod val="50000"/>
              </a:schemeClr>
            </a:solidFill>
            <a:cs typeface="B Nazanin" panose="00000400000000000000" pitchFamily="2" charset="-78"/>
          </a:endParaRPr>
        </a:p>
      </dgm:t>
    </dgm:pt>
    <dgm:pt modelId="{4183708B-4E15-4C76-8FD9-F115B590DD47}" type="sibTrans" cxnId="{CB2F9DB7-808C-4BDF-9DAB-24DA9D21FD55}">
      <dgm:prSet/>
      <dgm:spPr/>
      <dgm:t>
        <a:bodyPr/>
        <a:lstStyle/>
        <a:p>
          <a:pPr rtl="1"/>
          <a:endParaRPr lang="fa-IR" sz="1200">
            <a:solidFill>
              <a:schemeClr val="tx2">
                <a:lumMod val="50000"/>
              </a:schemeClr>
            </a:solidFill>
            <a:cs typeface="B Nazanin" panose="00000400000000000000" pitchFamily="2" charset="-78"/>
          </a:endParaRPr>
        </a:p>
      </dgm:t>
    </dgm:pt>
    <dgm:pt modelId="{8ACFA9FB-107A-415C-A16F-785C32EAF462}">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ar-SA"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تصویر کلان توسعه روستاهای بخش</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(اهداف کلی، اهداف کمی)</a:t>
          </a:r>
          <a:endParaRPr lang="fa-IR" sz="1200" b="0" dirty="0">
            <a:solidFill>
              <a:schemeClr val="tx2">
                <a:lumMod val="50000"/>
              </a:schemeClr>
            </a:solidFill>
            <a:cs typeface="B Nazanin" panose="00000400000000000000" pitchFamily="2" charset="-78"/>
          </a:endParaRPr>
        </a:p>
      </dgm:t>
    </dgm:pt>
    <dgm:pt modelId="{E559BE48-1C61-4B22-A84C-280154604051}" type="parTrans" cxnId="{F4AD707D-B356-4CAF-8DDE-F8D97CE95BE1}">
      <dgm:prSet/>
      <dgm:spPr/>
      <dgm:t>
        <a:bodyPr/>
        <a:lstStyle/>
        <a:p>
          <a:pPr rtl="1"/>
          <a:endParaRPr lang="fa-IR" sz="1200">
            <a:solidFill>
              <a:schemeClr val="tx2">
                <a:lumMod val="50000"/>
              </a:schemeClr>
            </a:solidFill>
            <a:cs typeface="B Nazanin" panose="00000400000000000000" pitchFamily="2" charset="-78"/>
          </a:endParaRPr>
        </a:p>
      </dgm:t>
    </dgm:pt>
    <dgm:pt modelId="{C3DFC975-43FD-4CB2-B723-05428A7470D4}" type="sibTrans" cxnId="{F4AD707D-B356-4CAF-8DDE-F8D97CE95BE1}">
      <dgm:prSet/>
      <dgm:spPr/>
      <dgm:t>
        <a:bodyPr/>
        <a:lstStyle/>
        <a:p>
          <a:pPr rtl="1"/>
          <a:endParaRPr lang="fa-IR" sz="1200">
            <a:solidFill>
              <a:schemeClr val="tx2">
                <a:lumMod val="50000"/>
              </a:schemeClr>
            </a:solidFill>
            <a:cs typeface="B Nazanin" panose="00000400000000000000" pitchFamily="2" charset="-78"/>
          </a:endParaRPr>
        </a:p>
      </dgm:t>
    </dgm:pt>
    <dgm:pt modelId="{E0844CC6-0FA6-4081-8F90-1B054D9A0FB5}">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ar-SA"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جهت‌گیری‌های توسعه</a:t>
          </a:r>
          <a:endParaRPr lang="fa-IR" sz="1200" b="1" dirty="0">
            <a:solidFill>
              <a:schemeClr val="tx2">
                <a:lumMod val="50000"/>
              </a:schemeClr>
            </a:solidFill>
            <a:cs typeface="B Nazanin" panose="00000400000000000000" pitchFamily="2" charset="-78"/>
          </a:endParaRPr>
        </a:p>
      </dgm:t>
    </dgm:pt>
    <dgm:pt modelId="{2BBAF0E2-7241-4354-B31A-1A9D927615E8}" type="parTrans" cxnId="{1E0507A1-D64F-49C9-A1C5-501CECB929BB}">
      <dgm:prSet/>
      <dgm:spPr/>
      <dgm:t>
        <a:bodyPr/>
        <a:lstStyle/>
        <a:p>
          <a:pPr rtl="1"/>
          <a:endParaRPr lang="fa-IR" sz="1200">
            <a:solidFill>
              <a:schemeClr val="tx2">
                <a:lumMod val="50000"/>
              </a:schemeClr>
            </a:solidFill>
            <a:cs typeface="B Nazanin" panose="00000400000000000000" pitchFamily="2" charset="-78"/>
          </a:endParaRPr>
        </a:p>
      </dgm:t>
    </dgm:pt>
    <dgm:pt modelId="{28630B97-C7FB-422A-99A7-DF728720CC79}" type="sibTrans" cxnId="{1E0507A1-D64F-49C9-A1C5-501CECB929BB}">
      <dgm:prSet/>
      <dgm:spPr/>
      <dgm:t>
        <a:bodyPr/>
        <a:lstStyle/>
        <a:p>
          <a:pPr rtl="1"/>
          <a:endParaRPr lang="fa-IR" sz="1200">
            <a:solidFill>
              <a:schemeClr val="tx2">
                <a:lumMod val="50000"/>
              </a:schemeClr>
            </a:solidFill>
            <a:cs typeface="B Nazanin" panose="00000400000000000000" pitchFamily="2" charset="-78"/>
          </a:endParaRPr>
        </a:p>
      </dgm:t>
    </dgm:pt>
    <dgm:pt modelId="{782B8D7C-EE63-41D1-A391-11FF59F5AFDC}">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fa-IR"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راهبردها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ar-SA"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کالبدی-فضایی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gm:t>
    </dgm:pt>
    <dgm:pt modelId="{8426B3F2-A174-4187-949B-1FAC4371DE96}" type="parTrans" cxnId="{5F0178DA-15F2-4E89-BBE0-0F34A54BE271}">
      <dgm:prSet/>
      <dgm:spPr/>
      <dgm:t>
        <a:bodyPr/>
        <a:lstStyle/>
        <a:p>
          <a:pPr rtl="1"/>
          <a:endParaRPr lang="fa-IR" sz="1200">
            <a:solidFill>
              <a:schemeClr val="tx2">
                <a:lumMod val="50000"/>
              </a:schemeClr>
            </a:solidFill>
            <a:cs typeface="B Nazanin" panose="00000400000000000000" pitchFamily="2" charset="-78"/>
          </a:endParaRPr>
        </a:p>
      </dgm:t>
    </dgm:pt>
    <dgm:pt modelId="{1B0795FF-DDA7-4705-8089-545A8955924C}" type="sibTrans" cxnId="{5F0178DA-15F2-4E89-BBE0-0F34A54BE271}">
      <dgm:prSet/>
      <dgm:spPr/>
      <dgm:t>
        <a:bodyPr/>
        <a:lstStyle/>
        <a:p>
          <a:pPr rtl="1"/>
          <a:endParaRPr lang="fa-IR" sz="1200">
            <a:solidFill>
              <a:schemeClr val="tx2">
                <a:lumMod val="50000"/>
              </a:schemeClr>
            </a:solidFill>
            <a:cs typeface="B Nazanin" panose="00000400000000000000" pitchFamily="2" charset="-78"/>
          </a:endParaRPr>
        </a:p>
      </dgm:t>
    </dgm:pt>
    <dgm:pt modelId="{0C2F743F-5F66-44F0-99B1-DD971EECF2CF}">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fa-IR"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راهبردها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ar-SA"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کالبدی-فضایی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gm:t>
    </dgm:pt>
    <dgm:pt modelId="{748685EF-13F1-4C69-B643-4DAD0377A21B}" type="parTrans" cxnId="{1F3753D5-EF46-40C6-A887-B2641DBFEDCF}">
      <dgm:prSet/>
      <dgm:spPr/>
      <dgm:t>
        <a:bodyPr/>
        <a:lstStyle/>
        <a:p>
          <a:pPr rtl="1"/>
          <a:endParaRPr lang="fa-IR" sz="1200">
            <a:solidFill>
              <a:schemeClr val="tx2">
                <a:lumMod val="50000"/>
              </a:schemeClr>
            </a:solidFill>
            <a:cs typeface="B Nazanin" panose="00000400000000000000" pitchFamily="2" charset="-78"/>
          </a:endParaRPr>
        </a:p>
      </dgm:t>
    </dgm:pt>
    <dgm:pt modelId="{3D0FAB12-6146-416C-90C8-EA418172DA79}" type="sibTrans" cxnId="{1F3753D5-EF46-40C6-A887-B2641DBFEDCF}">
      <dgm:prSet/>
      <dgm:spPr/>
      <dgm:t>
        <a:bodyPr/>
        <a:lstStyle/>
        <a:p>
          <a:pPr rtl="1"/>
          <a:endParaRPr lang="fa-IR" sz="1200">
            <a:solidFill>
              <a:schemeClr val="tx2">
                <a:lumMod val="50000"/>
              </a:schemeClr>
            </a:solidFill>
            <a:cs typeface="B Nazanin" panose="00000400000000000000" pitchFamily="2" charset="-78"/>
          </a:endParaRPr>
        </a:p>
      </dgm:t>
    </dgm:pt>
    <dgm:pt modelId="{8A921458-A7E5-4F45-A343-628B88BC731E}">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fa-IR"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سیاست های اجرایی ها</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fa-IR"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کالبدی-فضایی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gm:t>
    </dgm:pt>
    <dgm:pt modelId="{6F5D0DB2-8EC5-4524-8A7B-AFAC923836B1}" type="parTrans" cxnId="{E25E6D42-0D9F-4464-99C3-CFB95AF79568}">
      <dgm:prSet/>
      <dgm:spPr/>
      <dgm:t>
        <a:bodyPr/>
        <a:lstStyle/>
        <a:p>
          <a:pPr rtl="1"/>
          <a:endParaRPr lang="fa-IR" sz="1200">
            <a:solidFill>
              <a:schemeClr val="tx2">
                <a:lumMod val="50000"/>
              </a:schemeClr>
            </a:solidFill>
            <a:cs typeface="B Nazanin" panose="00000400000000000000" pitchFamily="2" charset="-78"/>
          </a:endParaRPr>
        </a:p>
      </dgm:t>
    </dgm:pt>
    <dgm:pt modelId="{59B38AB7-4512-4D27-9773-A85F3773D72A}" type="sibTrans" cxnId="{E25E6D42-0D9F-4464-99C3-CFB95AF79568}">
      <dgm:prSet/>
      <dgm:spPr/>
      <dgm:t>
        <a:bodyPr/>
        <a:lstStyle/>
        <a:p>
          <a:pPr rtl="1"/>
          <a:endParaRPr lang="fa-IR" sz="1200">
            <a:solidFill>
              <a:schemeClr val="tx2">
                <a:lumMod val="50000"/>
              </a:schemeClr>
            </a:solidFill>
            <a:cs typeface="B Nazanin" panose="00000400000000000000" pitchFamily="2" charset="-78"/>
          </a:endParaRPr>
        </a:p>
      </dgm:t>
    </dgm:pt>
    <dgm:pt modelId="{E447B00A-1E61-44B1-86F4-81789B9A4936}">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ar-SA"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ساختار و سازمان فضایی هدف</a:t>
          </a:r>
          <a:endParaRPr lang="fa-IR" sz="1200" b="1" dirty="0">
            <a:solidFill>
              <a:schemeClr val="tx2">
                <a:lumMod val="50000"/>
              </a:schemeClr>
            </a:solidFill>
            <a:cs typeface="B Nazanin" panose="00000400000000000000" pitchFamily="2" charset="-78"/>
          </a:endParaRPr>
        </a:p>
      </dgm:t>
    </dgm:pt>
    <dgm:pt modelId="{74AD571E-9A65-4FC9-BB4A-879A02EC3D55}" type="parTrans" cxnId="{571EF551-3C1A-4B64-BCE6-081933893EA2}">
      <dgm:prSet/>
      <dgm:spPr/>
      <dgm:t>
        <a:bodyPr/>
        <a:lstStyle/>
        <a:p>
          <a:pPr rtl="1"/>
          <a:endParaRPr lang="fa-IR" sz="1200">
            <a:solidFill>
              <a:schemeClr val="tx2">
                <a:lumMod val="50000"/>
              </a:schemeClr>
            </a:solidFill>
            <a:cs typeface="B Nazanin" panose="00000400000000000000" pitchFamily="2" charset="-78"/>
          </a:endParaRPr>
        </a:p>
      </dgm:t>
    </dgm:pt>
    <dgm:pt modelId="{1FA12D46-5878-4A51-9D94-04EB9EDAD278}" type="sibTrans" cxnId="{571EF551-3C1A-4B64-BCE6-081933893EA2}">
      <dgm:prSet/>
      <dgm:spPr/>
      <dgm:t>
        <a:bodyPr/>
        <a:lstStyle/>
        <a:p>
          <a:pPr rtl="1"/>
          <a:endParaRPr lang="fa-IR" sz="1200">
            <a:solidFill>
              <a:schemeClr val="tx2">
                <a:lumMod val="50000"/>
              </a:schemeClr>
            </a:solidFill>
            <a:cs typeface="B Nazanin" panose="00000400000000000000" pitchFamily="2" charset="-78"/>
          </a:endParaRPr>
        </a:p>
      </dgm:t>
    </dgm:pt>
    <dgm:pt modelId="{E30F7FAA-92F9-4174-86D8-12B885892241}">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ar-SA"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فهرست طرح‌های سرمایه</a:t>
          </a:r>
          <a:endParaRPr lang="fa-IR"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endParaRPr>
        </a:p>
        <a:p>
          <a:pPr rtl="1"/>
          <a:r>
            <a:rPr lang="ar-SA"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‌گذاری</a:t>
          </a:r>
          <a:endParaRPr lang="fa-IR" sz="1200" b="1" dirty="0">
            <a:solidFill>
              <a:schemeClr val="tx2">
                <a:lumMod val="50000"/>
              </a:schemeClr>
            </a:solidFill>
            <a:cs typeface="B Nazanin" panose="00000400000000000000" pitchFamily="2" charset="-78"/>
          </a:endParaRPr>
        </a:p>
      </dgm:t>
    </dgm:pt>
    <dgm:pt modelId="{57E86B36-099E-4713-A4A7-DB8EDD773C09}" type="parTrans" cxnId="{19078886-31BC-4192-9682-253883F609BA}">
      <dgm:prSet/>
      <dgm:spPr/>
      <dgm:t>
        <a:bodyPr/>
        <a:lstStyle/>
        <a:p>
          <a:pPr rtl="1"/>
          <a:endParaRPr lang="fa-IR" sz="1200">
            <a:solidFill>
              <a:schemeClr val="tx2">
                <a:lumMod val="50000"/>
              </a:schemeClr>
            </a:solidFill>
            <a:cs typeface="B Nazanin" panose="00000400000000000000" pitchFamily="2" charset="-78"/>
          </a:endParaRPr>
        </a:p>
      </dgm:t>
    </dgm:pt>
    <dgm:pt modelId="{0778AFFC-6A11-4D04-8C00-0980A3BA0771}" type="sibTrans" cxnId="{19078886-31BC-4192-9682-253883F609BA}">
      <dgm:prSet/>
      <dgm:spPr/>
      <dgm:t>
        <a:bodyPr/>
        <a:lstStyle/>
        <a:p>
          <a:pPr rtl="1"/>
          <a:endParaRPr lang="fa-IR" sz="1200">
            <a:solidFill>
              <a:schemeClr val="tx2">
                <a:lumMod val="50000"/>
              </a:schemeClr>
            </a:solidFill>
            <a:cs typeface="B Nazanin" panose="00000400000000000000" pitchFamily="2" charset="-78"/>
          </a:endParaRPr>
        </a:p>
      </dgm:t>
    </dgm:pt>
    <dgm:pt modelId="{F55D457E-D34F-418A-BC04-45DA25806469}" type="pres">
      <dgm:prSet presAssocID="{E91696AE-F326-4C36-BBAB-9BF8F30814E3}" presName="hierChild1" presStyleCnt="0">
        <dgm:presLayoutVars>
          <dgm:orgChart val="1"/>
          <dgm:chPref val="1"/>
          <dgm:dir/>
          <dgm:animOne val="branch"/>
          <dgm:animLvl val="lvl"/>
          <dgm:resizeHandles/>
        </dgm:presLayoutVars>
      </dgm:prSet>
      <dgm:spPr/>
      <dgm:t>
        <a:bodyPr/>
        <a:lstStyle/>
        <a:p>
          <a:pPr rtl="1"/>
          <a:endParaRPr lang="fa-IR"/>
        </a:p>
      </dgm:t>
    </dgm:pt>
    <dgm:pt modelId="{43AFA2A3-A010-481A-9F6B-203A3F0092F4}" type="pres">
      <dgm:prSet presAssocID="{E5EDD27C-B3F2-4423-9E70-2E933AC6C387}" presName="hierRoot1" presStyleCnt="0">
        <dgm:presLayoutVars>
          <dgm:hierBranch val="init"/>
        </dgm:presLayoutVars>
      </dgm:prSet>
      <dgm:spPr/>
    </dgm:pt>
    <dgm:pt modelId="{587970E0-C725-4E06-80A7-032A75BC75A4}" type="pres">
      <dgm:prSet presAssocID="{E5EDD27C-B3F2-4423-9E70-2E933AC6C387}" presName="rootComposite1" presStyleCnt="0"/>
      <dgm:spPr/>
    </dgm:pt>
    <dgm:pt modelId="{DFE47EC4-9540-4DEC-AB06-94ADC8BB3185}" type="pres">
      <dgm:prSet presAssocID="{E5EDD27C-B3F2-4423-9E70-2E933AC6C387}" presName="rootText1" presStyleLbl="node0" presStyleIdx="0" presStyleCnt="1" custScaleX="819597" custScaleY="210827" custLinFactY="-5169" custLinFactNeighborX="-30826" custLinFactNeighborY="-100000">
        <dgm:presLayoutVars>
          <dgm:chPref val="3"/>
        </dgm:presLayoutVars>
      </dgm:prSet>
      <dgm:spPr/>
      <dgm:t>
        <a:bodyPr/>
        <a:lstStyle/>
        <a:p>
          <a:pPr rtl="1"/>
          <a:endParaRPr lang="fa-IR"/>
        </a:p>
      </dgm:t>
    </dgm:pt>
    <dgm:pt modelId="{C2D30A52-B23A-4D92-98EE-3C339F6CFE3B}" type="pres">
      <dgm:prSet presAssocID="{E5EDD27C-B3F2-4423-9E70-2E933AC6C387}" presName="rootConnector1" presStyleLbl="node1" presStyleIdx="0" presStyleCnt="0"/>
      <dgm:spPr/>
      <dgm:t>
        <a:bodyPr/>
        <a:lstStyle/>
        <a:p>
          <a:pPr rtl="1"/>
          <a:endParaRPr lang="fa-IR"/>
        </a:p>
      </dgm:t>
    </dgm:pt>
    <dgm:pt modelId="{55B8FCCF-DFB4-4AC7-83EE-13EDE0C47334}" type="pres">
      <dgm:prSet presAssocID="{E5EDD27C-B3F2-4423-9E70-2E933AC6C387}" presName="hierChild2" presStyleCnt="0"/>
      <dgm:spPr/>
    </dgm:pt>
    <dgm:pt modelId="{5C0DCED5-CC2F-4168-AF30-9701765A5E22}" type="pres">
      <dgm:prSet presAssocID="{C5E78662-9D3E-489B-A9D3-818E1799A55C}" presName="Name37" presStyleLbl="parChTrans1D2" presStyleIdx="0" presStyleCnt="12"/>
      <dgm:spPr/>
      <dgm:t>
        <a:bodyPr/>
        <a:lstStyle/>
        <a:p>
          <a:pPr rtl="1"/>
          <a:endParaRPr lang="fa-IR"/>
        </a:p>
      </dgm:t>
    </dgm:pt>
    <dgm:pt modelId="{CCF7F9FF-624D-4649-A3D3-0536AD8114E3}" type="pres">
      <dgm:prSet presAssocID="{90B23B31-B8DC-4E7A-A37F-68D4D47ED469}" presName="hierRoot2" presStyleCnt="0">
        <dgm:presLayoutVars>
          <dgm:hierBranch val="init"/>
        </dgm:presLayoutVars>
      </dgm:prSet>
      <dgm:spPr/>
    </dgm:pt>
    <dgm:pt modelId="{D59BE2DC-28C0-4DC3-9630-6F356AA1CE1A}" type="pres">
      <dgm:prSet presAssocID="{90B23B31-B8DC-4E7A-A37F-68D4D47ED469}" presName="rootComposite" presStyleCnt="0"/>
      <dgm:spPr/>
    </dgm:pt>
    <dgm:pt modelId="{1025236B-2448-4757-9F38-5D3F4B97B8FE}" type="pres">
      <dgm:prSet presAssocID="{90B23B31-B8DC-4E7A-A37F-68D4D47ED469}" presName="rootText" presStyleLbl="node2" presStyleIdx="0" presStyleCnt="12" custScaleY="873088">
        <dgm:presLayoutVars>
          <dgm:chPref val="3"/>
        </dgm:presLayoutVars>
      </dgm:prSet>
      <dgm:spPr/>
      <dgm:t>
        <a:bodyPr/>
        <a:lstStyle/>
        <a:p>
          <a:pPr rtl="1"/>
          <a:endParaRPr lang="fa-IR"/>
        </a:p>
      </dgm:t>
    </dgm:pt>
    <dgm:pt modelId="{D12F0A01-11A0-4426-9ECD-DA0605CE9D84}" type="pres">
      <dgm:prSet presAssocID="{90B23B31-B8DC-4E7A-A37F-68D4D47ED469}" presName="rootConnector" presStyleLbl="node2" presStyleIdx="0" presStyleCnt="12"/>
      <dgm:spPr/>
      <dgm:t>
        <a:bodyPr/>
        <a:lstStyle/>
        <a:p>
          <a:pPr rtl="1"/>
          <a:endParaRPr lang="fa-IR"/>
        </a:p>
      </dgm:t>
    </dgm:pt>
    <dgm:pt modelId="{78DC4EEC-4061-42C9-B840-32261AFC1795}" type="pres">
      <dgm:prSet presAssocID="{90B23B31-B8DC-4E7A-A37F-68D4D47ED469}" presName="hierChild4" presStyleCnt="0"/>
      <dgm:spPr/>
    </dgm:pt>
    <dgm:pt modelId="{806B7085-F498-4A90-9034-25B63BD51FE4}" type="pres">
      <dgm:prSet presAssocID="{90B23B31-B8DC-4E7A-A37F-68D4D47ED469}" presName="hierChild5" presStyleCnt="0"/>
      <dgm:spPr/>
    </dgm:pt>
    <dgm:pt modelId="{E1EA3512-03CA-4ED8-B295-23E99AE57E5C}" type="pres">
      <dgm:prSet presAssocID="{57E86B36-099E-4713-A4A7-DB8EDD773C09}" presName="Name37" presStyleLbl="parChTrans1D2" presStyleIdx="1" presStyleCnt="12"/>
      <dgm:spPr/>
      <dgm:t>
        <a:bodyPr/>
        <a:lstStyle/>
        <a:p>
          <a:pPr rtl="1"/>
          <a:endParaRPr lang="fa-IR"/>
        </a:p>
      </dgm:t>
    </dgm:pt>
    <dgm:pt modelId="{F8877710-7388-40AB-AF07-6F51887B350A}" type="pres">
      <dgm:prSet presAssocID="{E30F7FAA-92F9-4174-86D8-12B885892241}" presName="hierRoot2" presStyleCnt="0">
        <dgm:presLayoutVars>
          <dgm:hierBranch val="init"/>
        </dgm:presLayoutVars>
      </dgm:prSet>
      <dgm:spPr/>
    </dgm:pt>
    <dgm:pt modelId="{7D51A91F-FC24-48D5-AD57-F9F80B25CFCE}" type="pres">
      <dgm:prSet presAssocID="{E30F7FAA-92F9-4174-86D8-12B885892241}" presName="rootComposite" presStyleCnt="0"/>
      <dgm:spPr/>
    </dgm:pt>
    <dgm:pt modelId="{BD2B0FA1-AA74-4DA2-A8C3-1791E67DA103}" type="pres">
      <dgm:prSet presAssocID="{E30F7FAA-92F9-4174-86D8-12B885892241}" presName="rootText" presStyleLbl="node2" presStyleIdx="1" presStyleCnt="12" custScaleY="877017">
        <dgm:presLayoutVars>
          <dgm:chPref val="3"/>
        </dgm:presLayoutVars>
      </dgm:prSet>
      <dgm:spPr/>
      <dgm:t>
        <a:bodyPr/>
        <a:lstStyle/>
        <a:p>
          <a:pPr rtl="1"/>
          <a:endParaRPr lang="fa-IR"/>
        </a:p>
      </dgm:t>
    </dgm:pt>
    <dgm:pt modelId="{8D687E09-388A-4660-B7CC-81F046EBA415}" type="pres">
      <dgm:prSet presAssocID="{E30F7FAA-92F9-4174-86D8-12B885892241}" presName="rootConnector" presStyleLbl="node2" presStyleIdx="1" presStyleCnt="12"/>
      <dgm:spPr/>
      <dgm:t>
        <a:bodyPr/>
        <a:lstStyle/>
        <a:p>
          <a:pPr rtl="1"/>
          <a:endParaRPr lang="fa-IR"/>
        </a:p>
      </dgm:t>
    </dgm:pt>
    <dgm:pt modelId="{0A399F08-3D19-4CC7-A388-5395266B8FF0}" type="pres">
      <dgm:prSet presAssocID="{E30F7FAA-92F9-4174-86D8-12B885892241}" presName="hierChild4" presStyleCnt="0"/>
      <dgm:spPr/>
    </dgm:pt>
    <dgm:pt modelId="{64DC0652-6FC1-4F16-8F91-DCB1151E43FE}" type="pres">
      <dgm:prSet presAssocID="{E30F7FAA-92F9-4174-86D8-12B885892241}" presName="hierChild5" presStyleCnt="0"/>
      <dgm:spPr/>
    </dgm:pt>
    <dgm:pt modelId="{B0B58DF3-95C4-4793-93FB-7AC2EFD10C98}" type="pres">
      <dgm:prSet presAssocID="{74AD571E-9A65-4FC9-BB4A-879A02EC3D55}" presName="Name37" presStyleLbl="parChTrans1D2" presStyleIdx="2" presStyleCnt="12"/>
      <dgm:spPr/>
      <dgm:t>
        <a:bodyPr/>
        <a:lstStyle/>
        <a:p>
          <a:pPr rtl="1"/>
          <a:endParaRPr lang="fa-IR"/>
        </a:p>
      </dgm:t>
    </dgm:pt>
    <dgm:pt modelId="{68AD80C2-C30A-4F39-855E-B164E3E54661}" type="pres">
      <dgm:prSet presAssocID="{E447B00A-1E61-44B1-86F4-81789B9A4936}" presName="hierRoot2" presStyleCnt="0">
        <dgm:presLayoutVars>
          <dgm:hierBranch val="init"/>
        </dgm:presLayoutVars>
      </dgm:prSet>
      <dgm:spPr/>
    </dgm:pt>
    <dgm:pt modelId="{E2657D7F-EF0D-4C76-BECD-7E21F648E572}" type="pres">
      <dgm:prSet presAssocID="{E447B00A-1E61-44B1-86F4-81789B9A4936}" presName="rootComposite" presStyleCnt="0"/>
      <dgm:spPr/>
    </dgm:pt>
    <dgm:pt modelId="{6988D02C-7C44-46C2-ADC5-B8DDFD37F4DA}" type="pres">
      <dgm:prSet presAssocID="{E447B00A-1E61-44B1-86F4-81789B9A4936}" presName="rootText" presStyleLbl="node2" presStyleIdx="2" presStyleCnt="12" custScaleY="892355">
        <dgm:presLayoutVars>
          <dgm:chPref val="3"/>
        </dgm:presLayoutVars>
      </dgm:prSet>
      <dgm:spPr/>
      <dgm:t>
        <a:bodyPr/>
        <a:lstStyle/>
        <a:p>
          <a:pPr rtl="1"/>
          <a:endParaRPr lang="fa-IR"/>
        </a:p>
      </dgm:t>
    </dgm:pt>
    <dgm:pt modelId="{12FFF3B7-A69B-4258-9331-D97DAA1372DF}" type="pres">
      <dgm:prSet presAssocID="{E447B00A-1E61-44B1-86F4-81789B9A4936}" presName="rootConnector" presStyleLbl="node2" presStyleIdx="2" presStyleCnt="12"/>
      <dgm:spPr/>
      <dgm:t>
        <a:bodyPr/>
        <a:lstStyle/>
        <a:p>
          <a:pPr rtl="1"/>
          <a:endParaRPr lang="fa-IR"/>
        </a:p>
      </dgm:t>
    </dgm:pt>
    <dgm:pt modelId="{5AF50DC5-08AD-41B6-8B47-98782C34F3FB}" type="pres">
      <dgm:prSet presAssocID="{E447B00A-1E61-44B1-86F4-81789B9A4936}" presName="hierChild4" presStyleCnt="0"/>
      <dgm:spPr/>
    </dgm:pt>
    <dgm:pt modelId="{8BA89407-F63D-4E8B-AD7B-2AA7B55A0500}" type="pres">
      <dgm:prSet presAssocID="{E447B00A-1E61-44B1-86F4-81789B9A4936}" presName="hierChild5" presStyleCnt="0"/>
      <dgm:spPr/>
    </dgm:pt>
    <dgm:pt modelId="{6696ABBC-D97B-4601-B36C-9A786E4C98BB}" type="pres">
      <dgm:prSet presAssocID="{6F5D0DB2-8EC5-4524-8A7B-AFAC923836B1}" presName="Name37" presStyleLbl="parChTrans1D2" presStyleIdx="3" presStyleCnt="12"/>
      <dgm:spPr/>
      <dgm:t>
        <a:bodyPr/>
        <a:lstStyle/>
        <a:p>
          <a:pPr rtl="1"/>
          <a:endParaRPr lang="fa-IR"/>
        </a:p>
      </dgm:t>
    </dgm:pt>
    <dgm:pt modelId="{57F05EDD-65E5-433D-9698-3ED3C0CA3474}" type="pres">
      <dgm:prSet presAssocID="{8A921458-A7E5-4F45-A343-628B88BC731E}" presName="hierRoot2" presStyleCnt="0">
        <dgm:presLayoutVars>
          <dgm:hierBranch val="init"/>
        </dgm:presLayoutVars>
      </dgm:prSet>
      <dgm:spPr/>
    </dgm:pt>
    <dgm:pt modelId="{AB621AD0-59D1-41BC-B788-E5FB8319571B}" type="pres">
      <dgm:prSet presAssocID="{8A921458-A7E5-4F45-A343-628B88BC731E}" presName="rootComposite" presStyleCnt="0"/>
      <dgm:spPr/>
    </dgm:pt>
    <dgm:pt modelId="{E62D9220-A662-4911-9570-D42062474378}" type="pres">
      <dgm:prSet presAssocID="{8A921458-A7E5-4F45-A343-628B88BC731E}" presName="rootText" presStyleLbl="node2" presStyleIdx="3" presStyleCnt="12" custScaleY="908697">
        <dgm:presLayoutVars>
          <dgm:chPref val="3"/>
        </dgm:presLayoutVars>
      </dgm:prSet>
      <dgm:spPr/>
      <dgm:t>
        <a:bodyPr/>
        <a:lstStyle/>
        <a:p>
          <a:pPr rtl="1"/>
          <a:endParaRPr lang="fa-IR"/>
        </a:p>
      </dgm:t>
    </dgm:pt>
    <dgm:pt modelId="{382E215C-94C4-418A-8D6E-0D389F995F64}" type="pres">
      <dgm:prSet presAssocID="{8A921458-A7E5-4F45-A343-628B88BC731E}" presName="rootConnector" presStyleLbl="node2" presStyleIdx="3" presStyleCnt="12"/>
      <dgm:spPr/>
      <dgm:t>
        <a:bodyPr/>
        <a:lstStyle/>
        <a:p>
          <a:pPr rtl="1"/>
          <a:endParaRPr lang="fa-IR"/>
        </a:p>
      </dgm:t>
    </dgm:pt>
    <dgm:pt modelId="{5DB352A0-30C2-43CA-95F1-6180DAA29A8F}" type="pres">
      <dgm:prSet presAssocID="{8A921458-A7E5-4F45-A343-628B88BC731E}" presName="hierChild4" presStyleCnt="0"/>
      <dgm:spPr/>
    </dgm:pt>
    <dgm:pt modelId="{E723C641-4CBE-4EC8-AE49-AF13E76F48AA}" type="pres">
      <dgm:prSet presAssocID="{8A921458-A7E5-4F45-A343-628B88BC731E}" presName="hierChild5" presStyleCnt="0"/>
      <dgm:spPr/>
    </dgm:pt>
    <dgm:pt modelId="{41CA1307-748B-4D80-8526-211CAC54F448}" type="pres">
      <dgm:prSet presAssocID="{748685EF-13F1-4C69-B643-4DAD0377A21B}" presName="Name37" presStyleLbl="parChTrans1D2" presStyleIdx="4" presStyleCnt="12"/>
      <dgm:spPr/>
      <dgm:t>
        <a:bodyPr/>
        <a:lstStyle/>
        <a:p>
          <a:pPr rtl="1"/>
          <a:endParaRPr lang="fa-IR"/>
        </a:p>
      </dgm:t>
    </dgm:pt>
    <dgm:pt modelId="{5E006B92-55B2-440D-94B4-78047F49294C}" type="pres">
      <dgm:prSet presAssocID="{0C2F743F-5F66-44F0-99B1-DD971EECF2CF}" presName="hierRoot2" presStyleCnt="0">
        <dgm:presLayoutVars>
          <dgm:hierBranch val="init"/>
        </dgm:presLayoutVars>
      </dgm:prSet>
      <dgm:spPr/>
    </dgm:pt>
    <dgm:pt modelId="{A9E95BE8-9B07-4FC1-A181-F68E4C51B483}" type="pres">
      <dgm:prSet presAssocID="{0C2F743F-5F66-44F0-99B1-DD971EECF2CF}" presName="rootComposite" presStyleCnt="0"/>
      <dgm:spPr/>
    </dgm:pt>
    <dgm:pt modelId="{DBF7593A-A098-451F-A40A-56416F01DA34}" type="pres">
      <dgm:prSet presAssocID="{0C2F743F-5F66-44F0-99B1-DD971EECF2CF}" presName="rootText" presStyleLbl="node2" presStyleIdx="4" presStyleCnt="12" custScaleY="909003">
        <dgm:presLayoutVars>
          <dgm:chPref val="3"/>
        </dgm:presLayoutVars>
      </dgm:prSet>
      <dgm:spPr/>
      <dgm:t>
        <a:bodyPr/>
        <a:lstStyle/>
        <a:p>
          <a:pPr rtl="1"/>
          <a:endParaRPr lang="fa-IR"/>
        </a:p>
      </dgm:t>
    </dgm:pt>
    <dgm:pt modelId="{64B2D7DB-FC55-4B0B-81EE-0C59CE2708EE}" type="pres">
      <dgm:prSet presAssocID="{0C2F743F-5F66-44F0-99B1-DD971EECF2CF}" presName="rootConnector" presStyleLbl="node2" presStyleIdx="4" presStyleCnt="12"/>
      <dgm:spPr/>
      <dgm:t>
        <a:bodyPr/>
        <a:lstStyle/>
        <a:p>
          <a:pPr rtl="1"/>
          <a:endParaRPr lang="fa-IR"/>
        </a:p>
      </dgm:t>
    </dgm:pt>
    <dgm:pt modelId="{02693A2E-F2D8-47B9-844A-A1B11A2D8954}" type="pres">
      <dgm:prSet presAssocID="{0C2F743F-5F66-44F0-99B1-DD971EECF2CF}" presName="hierChild4" presStyleCnt="0"/>
      <dgm:spPr/>
    </dgm:pt>
    <dgm:pt modelId="{DF6EAB4E-D3F0-46BE-985C-38585A042CC2}" type="pres">
      <dgm:prSet presAssocID="{0C2F743F-5F66-44F0-99B1-DD971EECF2CF}" presName="hierChild5" presStyleCnt="0"/>
      <dgm:spPr/>
    </dgm:pt>
    <dgm:pt modelId="{52DB5DA5-CE95-4681-9F39-D20178A35A9C}" type="pres">
      <dgm:prSet presAssocID="{8426B3F2-A174-4187-949B-1FAC4371DE96}" presName="Name37" presStyleLbl="parChTrans1D2" presStyleIdx="5" presStyleCnt="12"/>
      <dgm:spPr/>
      <dgm:t>
        <a:bodyPr/>
        <a:lstStyle/>
        <a:p>
          <a:pPr rtl="1"/>
          <a:endParaRPr lang="fa-IR"/>
        </a:p>
      </dgm:t>
    </dgm:pt>
    <dgm:pt modelId="{F693667B-B970-458B-A100-0E439B0C0C2A}" type="pres">
      <dgm:prSet presAssocID="{782B8D7C-EE63-41D1-A391-11FF59F5AFDC}" presName="hierRoot2" presStyleCnt="0">
        <dgm:presLayoutVars>
          <dgm:hierBranch val="init"/>
        </dgm:presLayoutVars>
      </dgm:prSet>
      <dgm:spPr/>
    </dgm:pt>
    <dgm:pt modelId="{E89F9DA7-0FF6-4652-A97D-B687C90E95A1}" type="pres">
      <dgm:prSet presAssocID="{782B8D7C-EE63-41D1-A391-11FF59F5AFDC}" presName="rootComposite" presStyleCnt="0"/>
      <dgm:spPr/>
    </dgm:pt>
    <dgm:pt modelId="{83300590-B87B-42E1-B642-F0E1743AAA9A}" type="pres">
      <dgm:prSet presAssocID="{782B8D7C-EE63-41D1-A391-11FF59F5AFDC}" presName="rootText" presStyleLbl="node2" presStyleIdx="5" presStyleCnt="12" custScaleY="899072">
        <dgm:presLayoutVars>
          <dgm:chPref val="3"/>
        </dgm:presLayoutVars>
      </dgm:prSet>
      <dgm:spPr/>
      <dgm:t>
        <a:bodyPr/>
        <a:lstStyle/>
        <a:p>
          <a:pPr rtl="1"/>
          <a:endParaRPr lang="fa-IR"/>
        </a:p>
      </dgm:t>
    </dgm:pt>
    <dgm:pt modelId="{D72A7A44-96D9-40BB-BC75-7337ED16F36E}" type="pres">
      <dgm:prSet presAssocID="{782B8D7C-EE63-41D1-A391-11FF59F5AFDC}" presName="rootConnector" presStyleLbl="node2" presStyleIdx="5" presStyleCnt="12"/>
      <dgm:spPr/>
      <dgm:t>
        <a:bodyPr/>
        <a:lstStyle/>
        <a:p>
          <a:pPr rtl="1"/>
          <a:endParaRPr lang="fa-IR"/>
        </a:p>
      </dgm:t>
    </dgm:pt>
    <dgm:pt modelId="{F0BCD946-1BE0-465A-8E69-7EA180992E84}" type="pres">
      <dgm:prSet presAssocID="{782B8D7C-EE63-41D1-A391-11FF59F5AFDC}" presName="hierChild4" presStyleCnt="0"/>
      <dgm:spPr/>
    </dgm:pt>
    <dgm:pt modelId="{A44D7057-C1D0-4DA8-92BA-AF4C32F40949}" type="pres">
      <dgm:prSet presAssocID="{782B8D7C-EE63-41D1-A391-11FF59F5AFDC}" presName="hierChild5" presStyleCnt="0"/>
      <dgm:spPr/>
    </dgm:pt>
    <dgm:pt modelId="{B6A1D609-3FB6-4F9D-BEC3-6B39D4CA6814}" type="pres">
      <dgm:prSet presAssocID="{2BBAF0E2-7241-4354-B31A-1A9D927615E8}" presName="Name37" presStyleLbl="parChTrans1D2" presStyleIdx="6" presStyleCnt="12"/>
      <dgm:spPr/>
      <dgm:t>
        <a:bodyPr/>
        <a:lstStyle/>
        <a:p>
          <a:pPr rtl="1"/>
          <a:endParaRPr lang="fa-IR"/>
        </a:p>
      </dgm:t>
    </dgm:pt>
    <dgm:pt modelId="{C0623945-0D7A-49C5-A73C-33F40C0B1CFF}" type="pres">
      <dgm:prSet presAssocID="{E0844CC6-0FA6-4081-8F90-1B054D9A0FB5}" presName="hierRoot2" presStyleCnt="0">
        <dgm:presLayoutVars>
          <dgm:hierBranch val="init"/>
        </dgm:presLayoutVars>
      </dgm:prSet>
      <dgm:spPr/>
    </dgm:pt>
    <dgm:pt modelId="{903EF242-382F-4FAD-BBE6-077ADFEB237D}" type="pres">
      <dgm:prSet presAssocID="{E0844CC6-0FA6-4081-8F90-1B054D9A0FB5}" presName="rootComposite" presStyleCnt="0"/>
      <dgm:spPr/>
    </dgm:pt>
    <dgm:pt modelId="{84FABF12-D9BC-4955-BAE3-6A06DB2F2D57}" type="pres">
      <dgm:prSet presAssocID="{E0844CC6-0FA6-4081-8F90-1B054D9A0FB5}" presName="rootText" presStyleLbl="node2" presStyleIdx="6" presStyleCnt="12" custScaleY="906152">
        <dgm:presLayoutVars>
          <dgm:chPref val="3"/>
        </dgm:presLayoutVars>
      </dgm:prSet>
      <dgm:spPr/>
      <dgm:t>
        <a:bodyPr/>
        <a:lstStyle/>
        <a:p>
          <a:pPr rtl="1"/>
          <a:endParaRPr lang="fa-IR"/>
        </a:p>
      </dgm:t>
    </dgm:pt>
    <dgm:pt modelId="{18FBCC2F-EDF9-4E8F-856E-72D0F535EDBF}" type="pres">
      <dgm:prSet presAssocID="{E0844CC6-0FA6-4081-8F90-1B054D9A0FB5}" presName="rootConnector" presStyleLbl="node2" presStyleIdx="6" presStyleCnt="12"/>
      <dgm:spPr/>
      <dgm:t>
        <a:bodyPr/>
        <a:lstStyle/>
        <a:p>
          <a:pPr rtl="1"/>
          <a:endParaRPr lang="fa-IR"/>
        </a:p>
      </dgm:t>
    </dgm:pt>
    <dgm:pt modelId="{EFCF683E-7859-46E0-B564-FEE82BE7868B}" type="pres">
      <dgm:prSet presAssocID="{E0844CC6-0FA6-4081-8F90-1B054D9A0FB5}" presName="hierChild4" presStyleCnt="0"/>
      <dgm:spPr/>
    </dgm:pt>
    <dgm:pt modelId="{6E4AC5BA-F659-4F89-B85F-CEF0DBB277C9}" type="pres">
      <dgm:prSet presAssocID="{E0844CC6-0FA6-4081-8F90-1B054D9A0FB5}" presName="hierChild5" presStyleCnt="0"/>
      <dgm:spPr/>
    </dgm:pt>
    <dgm:pt modelId="{52FC9626-FAA1-45D1-96EC-7E089F6AF4BD}" type="pres">
      <dgm:prSet presAssocID="{E559BE48-1C61-4B22-A84C-280154604051}" presName="Name37" presStyleLbl="parChTrans1D2" presStyleIdx="7" presStyleCnt="12"/>
      <dgm:spPr/>
      <dgm:t>
        <a:bodyPr/>
        <a:lstStyle/>
        <a:p>
          <a:pPr rtl="1"/>
          <a:endParaRPr lang="fa-IR"/>
        </a:p>
      </dgm:t>
    </dgm:pt>
    <dgm:pt modelId="{79D960A5-11DB-453F-A9E8-5181694661D8}" type="pres">
      <dgm:prSet presAssocID="{8ACFA9FB-107A-415C-A16F-785C32EAF462}" presName="hierRoot2" presStyleCnt="0">
        <dgm:presLayoutVars>
          <dgm:hierBranch val="init"/>
        </dgm:presLayoutVars>
      </dgm:prSet>
      <dgm:spPr/>
    </dgm:pt>
    <dgm:pt modelId="{1C6BC9BD-DB4C-4308-B7C0-07077457E838}" type="pres">
      <dgm:prSet presAssocID="{8ACFA9FB-107A-415C-A16F-785C32EAF462}" presName="rootComposite" presStyleCnt="0"/>
      <dgm:spPr/>
    </dgm:pt>
    <dgm:pt modelId="{5BD59D89-2C26-413F-902C-4A208C155490}" type="pres">
      <dgm:prSet presAssocID="{8ACFA9FB-107A-415C-A16F-785C32EAF462}" presName="rootText" presStyleLbl="node2" presStyleIdx="7" presStyleCnt="12" custScaleY="909480">
        <dgm:presLayoutVars>
          <dgm:chPref val="3"/>
        </dgm:presLayoutVars>
      </dgm:prSet>
      <dgm:spPr/>
      <dgm:t>
        <a:bodyPr/>
        <a:lstStyle/>
        <a:p>
          <a:pPr rtl="1"/>
          <a:endParaRPr lang="fa-IR"/>
        </a:p>
      </dgm:t>
    </dgm:pt>
    <dgm:pt modelId="{CC90605A-D412-47E1-B8AB-D249A2DB61B6}" type="pres">
      <dgm:prSet presAssocID="{8ACFA9FB-107A-415C-A16F-785C32EAF462}" presName="rootConnector" presStyleLbl="node2" presStyleIdx="7" presStyleCnt="12"/>
      <dgm:spPr/>
      <dgm:t>
        <a:bodyPr/>
        <a:lstStyle/>
        <a:p>
          <a:pPr rtl="1"/>
          <a:endParaRPr lang="fa-IR"/>
        </a:p>
      </dgm:t>
    </dgm:pt>
    <dgm:pt modelId="{1B6908C7-B841-4C4D-90DA-87CA6F018211}" type="pres">
      <dgm:prSet presAssocID="{8ACFA9FB-107A-415C-A16F-785C32EAF462}" presName="hierChild4" presStyleCnt="0"/>
      <dgm:spPr/>
    </dgm:pt>
    <dgm:pt modelId="{DF008623-13A8-4FCA-9ECF-4EA5FB816579}" type="pres">
      <dgm:prSet presAssocID="{8ACFA9FB-107A-415C-A16F-785C32EAF462}" presName="hierChild5" presStyleCnt="0"/>
      <dgm:spPr/>
    </dgm:pt>
    <dgm:pt modelId="{EC3C9B12-06FA-46B0-A922-A26C99AAA463}" type="pres">
      <dgm:prSet presAssocID="{265EC446-C032-42C4-9591-1A1AB438635F}" presName="Name37" presStyleLbl="parChTrans1D2" presStyleIdx="8" presStyleCnt="12"/>
      <dgm:spPr/>
      <dgm:t>
        <a:bodyPr/>
        <a:lstStyle/>
        <a:p>
          <a:pPr rtl="1"/>
          <a:endParaRPr lang="fa-IR"/>
        </a:p>
      </dgm:t>
    </dgm:pt>
    <dgm:pt modelId="{6B492712-4CC2-4213-AB15-5495FF75E3C1}" type="pres">
      <dgm:prSet presAssocID="{0AB1D983-2BC4-48B8-91AF-3807BE1CB7F3}" presName="hierRoot2" presStyleCnt="0">
        <dgm:presLayoutVars>
          <dgm:hierBranch val="init"/>
        </dgm:presLayoutVars>
      </dgm:prSet>
      <dgm:spPr/>
    </dgm:pt>
    <dgm:pt modelId="{3BC3968B-2C08-42D1-BB12-F8B2715E7D2C}" type="pres">
      <dgm:prSet presAssocID="{0AB1D983-2BC4-48B8-91AF-3807BE1CB7F3}" presName="rootComposite" presStyleCnt="0"/>
      <dgm:spPr/>
    </dgm:pt>
    <dgm:pt modelId="{C04E78B5-A7EA-4F53-BD07-C8A28B2745A8}" type="pres">
      <dgm:prSet presAssocID="{0AB1D983-2BC4-48B8-91AF-3807BE1CB7F3}" presName="rootText" presStyleLbl="node2" presStyleIdx="8" presStyleCnt="12" custScaleY="915951">
        <dgm:presLayoutVars>
          <dgm:chPref val="3"/>
        </dgm:presLayoutVars>
      </dgm:prSet>
      <dgm:spPr/>
      <dgm:t>
        <a:bodyPr/>
        <a:lstStyle/>
        <a:p>
          <a:pPr rtl="1"/>
          <a:endParaRPr lang="fa-IR"/>
        </a:p>
      </dgm:t>
    </dgm:pt>
    <dgm:pt modelId="{07089E9D-DC12-410B-B432-6792F2AE19D1}" type="pres">
      <dgm:prSet presAssocID="{0AB1D983-2BC4-48B8-91AF-3807BE1CB7F3}" presName="rootConnector" presStyleLbl="node2" presStyleIdx="8" presStyleCnt="12"/>
      <dgm:spPr/>
      <dgm:t>
        <a:bodyPr/>
        <a:lstStyle/>
        <a:p>
          <a:pPr rtl="1"/>
          <a:endParaRPr lang="fa-IR"/>
        </a:p>
      </dgm:t>
    </dgm:pt>
    <dgm:pt modelId="{024814FF-AE1D-4BAD-B3F1-224F23BA4A6B}" type="pres">
      <dgm:prSet presAssocID="{0AB1D983-2BC4-48B8-91AF-3807BE1CB7F3}" presName="hierChild4" presStyleCnt="0"/>
      <dgm:spPr/>
    </dgm:pt>
    <dgm:pt modelId="{20A860B4-CDDC-4ABE-B85C-CE810363AD27}" type="pres">
      <dgm:prSet presAssocID="{0AB1D983-2BC4-48B8-91AF-3807BE1CB7F3}" presName="hierChild5" presStyleCnt="0"/>
      <dgm:spPr/>
    </dgm:pt>
    <dgm:pt modelId="{7BCD8879-BBB9-446B-A6A9-9FD8B59FCA03}" type="pres">
      <dgm:prSet presAssocID="{0A084747-F28B-44A1-98F2-785181EF51A5}" presName="Name37" presStyleLbl="parChTrans1D2" presStyleIdx="9" presStyleCnt="12"/>
      <dgm:spPr/>
      <dgm:t>
        <a:bodyPr/>
        <a:lstStyle/>
        <a:p>
          <a:pPr rtl="1"/>
          <a:endParaRPr lang="fa-IR"/>
        </a:p>
      </dgm:t>
    </dgm:pt>
    <dgm:pt modelId="{D49F2927-CB17-4632-B751-ECD463D6B49E}" type="pres">
      <dgm:prSet presAssocID="{9F7B6123-F83C-4475-AF43-132E0A425FC7}" presName="hierRoot2" presStyleCnt="0">
        <dgm:presLayoutVars>
          <dgm:hierBranch val="init"/>
        </dgm:presLayoutVars>
      </dgm:prSet>
      <dgm:spPr/>
    </dgm:pt>
    <dgm:pt modelId="{9B8C942C-2AEA-439D-A79C-9AF86C16A5FA}" type="pres">
      <dgm:prSet presAssocID="{9F7B6123-F83C-4475-AF43-132E0A425FC7}" presName="rootComposite" presStyleCnt="0"/>
      <dgm:spPr/>
    </dgm:pt>
    <dgm:pt modelId="{AC48BBF2-6507-4493-B86B-6E0E4E57C046}" type="pres">
      <dgm:prSet presAssocID="{9F7B6123-F83C-4475-AF43-132E0A425FC7}" presName="rootText" presStyleLbl="node2" presStyleIdx="9" presStyleCnt="12" custScaleY="908492">
        <dgm:presLayoutVars>
          <dgm:chPref val="3"/>
        </dgm:presLayoutVars>
      </dgm:prSet>
      <dgm:spPr/>
      <dgm:t>
        <a:bodyPr/>
        <a:lstStyle/>
        <a:p>
          <a:pPr rtl="1"/>
          <a:endParaRPr lang="fa-IR"/>
        </a:p>
      </dgm:t>
    </dgm:pt>
    <dgm:pt modelId="{4BC40281-14FA-469A-83A3-63FB75DF87B6}" type="pres">
      <dgm:prSet presAssocID="{9F7B6123-F83C-4475-AF43-132E0A425FC7}" presName="rootConnector" presStyleLbl="node2" presStyleIdx="9" presStyleCnt="12"/>
      <dgm:spPr/>
      <dgm:t>
        <a:bodyPr/>
        <a:lstStyle/>
        <a:p>
          <a:pPr rtl="1"/>
          <a:endParaRPr lang="fa-IR"/>
        </a:p>
      </dgm:t>
    </dgm:pt>
    <dgm:pt modelId="{57768C16-6739-4E2B-B706-6A7D74AF9566}" type="pres">
      <dgm:prSet presAssocID="{9F7B6123-F83C-4475-AF43-132E0A425FC7}" presName="hierChild4" presStyleCnt="0"/>
      <dgm:spPr/>
    </dgm:pt>
    <dgm:pt modelId="{B6D69830-BA6C-4F1D-9513-8ACDA89969AB}" type="pres">
      <dgm:prSet presAssocID="{9F7B6123-F83C-4475-AF43-132E0A425FC7}" presName="hierChild5" presStyleCnt="0"/>
      <dgm:spPr/>
    </dgm:pt>
    <dgm:pt modelId="{3D2EBFE7-1D95-4537-8248-1D82E1BD8110}" type="pres">
      <dgm:prSet presAssocID="{30FBE0EC-B3B0-42A2-A4E7-1D04DF8E874E}" presName="Name37" presStyleLbl="parChTrans1D2" presStyleIdx="10" presStyleCnt="12"/>
      <dgm:spPr/>
      <dgm:t>
        <a:bodyPr/>
        <a:lstStyle/>
        <a:p>
          <a:pPr rtl="1"/>
          <a:endParaRPr lang="fa-IR"/>
        </a:p>
      </dgm:t>
    </dgm:pt>
    <dgm:pt modelId="{BEDD141D-E0AA-484A-8410-36B9AF751C77}" type="pres">
      <dgm:prSet presAssocID="{DFFED1A6-827C-4867-9C0C-770E19E62423}" presName="hierRoot2" presStyleCnt="0">
        <dgm:presLayoutVars>
          <dgm:hierBranch val="init"/>
        </dgm:presLayoutVars>
      </dgm:prSet>
      <dgm:spPr/>
    </dgm:pt>
    <dgm:pt modelId="{7801FC3B-F061-4FD2-8752-EC27A01C7356}" type="pres">
      <dgm:prSet presAssocID="{DFFED1A6-827C-4867-9C0C-770E19E62423}" presName="rootComposite" presStyleCnt="0"/>
      <dgm:spPr/>
    </dgm:pt>
    <dgm:pt modelId="{0866CC9E-02EC-4A52-AB4E-C81E141EBA8B}" type="pres">
      <dgm:prSet presAssocID="{DFFED1A6-827C-4867-9C0C-770E19E62423}" presName="rootText" presStyleLbl="node2" presStyleIdx="10" presStyleCnt="12" custScaleY="923129">
        <dgm:presLayoutVars>
          <dgm:chPref val="3"/>
        </dgm:presLayoutVars>
      </dgm:prSet>
      <dgm:spPr/>
      <dgm:t>
        <a:bodyPr/>
        <a:lstStyle/>
        <a:p>
          <a:pPr rtl="1"/>
          <a:endParaRPr lang="fa-IR"/>
        </a:p>
      </dgm:t>
    </dgm:pt>
    <dgm:pt modelId="{B8CE9A73-815D-488B-82F2-C2957067F0F2}" type="pres">
      <dgm:prSet presAssocID="{DFFED1A6-827C-4867-9C0C-770E19E62423}" presName="rootConnector" presStyleLbl="node2" presStyleIdx="10" presStyleCnt="12"/>
      <dgm:spPr/>
      <dgm:t>
        <a:bodyPr/>
        <a:lstStyle/>
        <a:p>
          <a:pPr rtl="1"/>
          <a:endParaRPr lang="fa-IR"/>
        </a:p>
      </dgm:t>
    </dgm:pt>
    <dgm:pt modelId="{DEDB7F10-714D-4504-BE91-7AECC326C0CF}" type="pres">
      <dgm:prSet presAssocID="{DFFED1A6-827C-4867-9C0C-770E19E62423}" presName="hierChild4" presStyleCnt="0"/>
      <dgm:spPr/>
    </dgm:pt>
    <dgm:pt modelId="{170D1FB6-C658-47D9-87F8-885CAA7DF8E2}" type="pres">
      <dgm:prSet presAssocID="{DFFED1A6-827C-4867-9C0C-770E19E62423}" presName="hierChild5" presStyleCnt="0"/>
      <dgm:spPr/>
    </dgm:pt>
    <dgm:pt modelId="{0495AF97-DE23-418C-96A6-CA6B6AB02736}" type="pres">
      <dgm:prSet presAssocID="{A0ECA73A-8EE5-4182-9918-6BBA80C4A257}" presName="Name37" presStyleLbl="parChTrans1D2" presStyleIdx="11" presStyleCnt="12"/>
      <dgm:spPr/>
      <dgm:t>
        <a:bodyPr/>
        <a:lstStyle/>
        <a:p>
          <a:pPr rtl="1"/>
          <a:endParaRPr lang="fa-IR"/>
        </a:p>
      </dgm:t>
    </dgm:pt>
    <dgm:pt modelId="{A6EB3426-3357-4499-87CE-9DA397E394BD}" type="pres">
      <dgm:prSet presAssocID="{EFBABDB8-E807-4C5C-8E32-BECDBE2C70A7}" presName="hierRoot2" presStyleCnt="0">
        <dgm:presLayoutVars>
          <dgm:hierBranch val="init"/>
        </dgm:presLayoutVars>
      </dgm:prSet>
      <dgm:spPr/>
    </dgm:pt>
    <dgm:pt modelId="{CB606385-E04E-4D8B-BBA9-43C722D687B3}" type="pres">
      <dgm:prSet presAssocID="{EFBABDB8-E807-4C5C-8E32-BECDBE2C70A7}" presName="rootComposite" presStyleCnt="0"/>
      <dgm:spPr/>
    </dgm:pt>
    <dgm:pt modelId="{9A5F8976-16D6-438E-AFE2-2BFA82DD99C3}" type="pres">
      <dgm:prSet presAssocID="{EFBABDB8-E807-4C5C-8E32-BECDBE2C70A7}" presName="rootText" presStyleLbl="node2" presStyleIdx="11" presStyleCnt="12" custScaleY="940302">
        <dgm:presLayoutVars>
          <dgm:chPref val="3"/>
        </dgm:presLayoutVars>
      </dgm:prSet>
      <dgm:spPr/>
      <dgm:t>
        <a:bodyPr/>
        <a:lstStyle/>
        <a:p>
          <a:pPr rtl="1"/>
          <a:endParaRPr lang="fa-IR"/>
        </a:p>
      </dgm:t>
    </dgm:pt>
    <dgm:pt modelId="{B33C3038-4DEC-469C-9E49-BCB28543FB80}" type="pres">
      <dgm:prSet presAssocID="{EFBABDB8-E807-4C5C-8E32-BECDBE2C70A7}" presName="rootConnector" presStyleLbl="node2" presStyleIdx="11" presStyleCnt="12"/>
      <dgm:spPr/>
      <dgm:t>
        <a:bodyPr/>
        <a:lstStyle/>
        <a:p>
          <a:pPr rtl="1"/>
          <a:endParaRPr lang="fa-IR"/>
        </a:p>
      </dgm:t>
    </dgm:pt>
    <dgm:pt modelId="{2B72011D-52F9-49D9-BE33-5CD03B124753}" type="pres">
      <dgm:prSet presAssocID="{EFBABDB8-E807-4C5C-8E32-BECDBE2C70A7}" presName="hierChild4" presStyleCnt="0"/>
      <dgm:spPr/>
    </dgm:pt>
    <dgm:pt modelId="{089858E3-F709-4139-B264-86300DE41B23}" type="pres">
      <dgm:prSet presAssocID="{EFBABDB8-E807-4C5C-8E32-BECDBE2C70A7}" presName="hierChild5" presStyleCnt="0"/>
      <dgm:spPr/>
    </dgm:pt>
    <dgm:pt modelId="{9A1601B3-C62E-4002-A13C-285AE76355C3}" type="pres">
      <dgm:prSet presAssocID="{E5EDD27C-B3F2-4423-9E70-2E933AC6C387}" presName="hierChild3" presStyleCnt="0"/>
      <dgm:spPr/>
    </dgm:pt>
  </dgm:ptLst>
  <dgm:cxnLst>
    <dgm:cxn modelId="{E3780BA9-2333-4534-9B17-6CF4C0B43F24}" type="presOf" srcId="{E447B00A-1E61-44B1-86F4-81789B9A4936}" destId="{12FFF3B7-A69B-4258-9331-D97DAA1372DF}" srcOrd="1" destOrd="0" presId="urn:microsoft.com/office/officeart/2005/8/layout/orgChart1"/>
    <dgm:cxn modelId="{95AED6D3-23C3-4B1A-9D20-E356C6574D54}" type="presOf" srcId="{30FBE0EC-B3B0-42A2-A4E7-1D04DF8E874E}" destId="{3D2EBFE7-1D95-4537-8248-1D82E1BD8110}" srcOrd="0" destOrd="0" presId="urn:microsoft.com/office/officeart/2005/8/layout/orgChart1"/>
    <dgm:cxn modelId="{BC3F9C92-3916-4208-807A-5471C7451749}" type="presOf" srcId="{8ACFA9FB-107A-415C-A16F-785C32EAF462}" destId="{CC90605A-D412-47E1-B8AB-D249A2DB61B6}" srcOrd="1" destOrd="0" presId="urn:microsoft.com/office/officeart/2005/8/layout/orgChart1"/>
    <dgm:cxn modelId="{3C743822-4F57-447E-95F0-108E14CAA33F}" type="presOf" srcId="{DFFED1A6-827C-4867-9C0C-770E19E62423}" destId="{0866CC9E-02EC-4A52-AB4E-C81E141EBA8B}" srcOrd="0" destOrd="0" presId="urn:microsoft.com/office/officeart/2005/8/layout/orgChart1"/>
    <dgm:cxn modelId="{B2CEBB3C-EED4-4D03-BFEE-158B6C1B6FB2}" type="presOf" srcId="{E5EDD27C-B3F2-4423-9E70-2E933AC6C387}" destId="{C2D30A52-B23A-4D92-98EE-3C339F6CFE3B}" srcOrd="1" destOrd="0" presId="urn:microsoft.com/office/officeart/2005/8/layout/orgChart1"/>
    <dgm:cxn modelId="{AEE6FDCC-A4EE-4B95-88F0-E30742F26FDC}" type="presOf" srcId="{EFBABDB8-E807-4C5C-8E32-BECDBE2C70A7}" destId="{B33C3038-4DEC-469C-9E49-BCB28543FB80}" srcOrd="1" destOrd="0" presId="urn:microsoft.com/office/officeart/2005/8/layout/orgChart1"/>
    <dgm:cxn modelId="{1E579128-1E5C-45FC-B47E-43AA81514A57}" type="presOf" srcId="{0C2F743F-5F66-44F0-99B1-DD971EECF2CF}" destId="{DBF7593A-A098-451F-A40A-56416F01DA34}" srcOrd="0" destOrd="0" presId="urn:microsoft.com/office/officeart/2005/8/layout/orgChart1"/>
    <dgm:cxn modelId="{5F0178DA-15F2-4E89-BBE0-0F34A54BE271}" srcId="{E5EDD27C-B3F2-4423-9E70-2E933AC6C387}" destId="{782B8D7C-EE63-41D1-A391-11FF59F5AFDC}" srcOrd="5" destOrd="0" parTransId="{8426B3F2-A174-4187-949B-1FAC4371DE96}" sibTransId="{1B0795FF-DDA7-4705-8089-545A8955924C}"/>
    <dgm:cxn modelId="{6D3686D9-2DD2-4A2D-A2B5-B7CBE099098D}" type="presOf" srcId="{C5E78662-9D3E-489B-A9D3-818E1799A55C}" destId="{5C0DCED5-CC2F-4168-AF30-9701765A5E22}" srcOrd="0" destOrd="0" presId="urn:microsoft.com/office/officeart/2005/8/layout/orgChart1"/>
    <dgm:cxn modelId="{3D46555C-D906-45FB-994E-FFD126DB3B19}" type="presOf" srcId="{265EC446-C032-42C4-9591-1A1AB438635F}" destId="{EC3C9B12-06FA-46B0-A922-A26C99AAA463}" srcOrd="0" destOrd="0" presId="urn:microsoft.com/office/officeart/2005/8/layout/orgChart1"/>
    <dgm:cxn modelId="{F4AD707D-B356-4CAF-8DDE-F8D97CE95BE1}" srcId="{E5EDD27C-B3F2-4423-9E70-2E933AC6C387}" destId="{8ACFA9FB-107A-415C-A16F-785C32EAF462}" srcOrd="7" destOrd="0" parTransId="{E559BE48-1C61-4B22-A84C-280154604051}" sibTransId="{C3DFC975-43FD-4CB2-B723-05428A7470D4}"/>
    <dgm:cxn modelId="{34639684-7794-4246-B885-B06E771FA9FD}" type="presOf" srcId="{EFBABDB8-E807-4C5C-8E32-BECDBE2C70A7}" destId="{9A5F8976-16D6-438E-AFE2-2BFA82DD99C3}" srcOrd="0" destOrd="0" presId="urn:microsoft.com/office/officeart/2005/8/layout/orgChart1"/>
    <dgm:cxn modelId="{E6568110-9F97-4E81-A79C-B267D3523FBD}" type="presOf" srcId="{E30F7FAA-92F9-4174-86D8-12B885892241}" destId="{8D687E09-388A-4660-B7CC-81F046EBA415}" srcOrd="1" destOrd="0" presId="urn:microsoft.com/office/officeart/2005/8/layout/orgChart1"/>
    <dgm:cxn modelId="{094D44A7-BD50-42F2-87D7-628F24CD4B3B}" type="presOf" srcId="{782B8D7C-EE63-41D1-A391-11FF59F5AFDC}" destId="{D72A7A44-96D9-40BB-BC75-7337ED16F36E}" srcOrd="1" destOrd="0" presId="urn:microsoft.com/office/officeart/2005/8/layout/orgChart1"/>
    <dgm:cxn modelId="{1AC0CC68-EE94-46F5-89EE-0C8E38029D69}" type="presOf" srcId="{E5EDD27C-B3F2-4423-9E70-2E933AC6C387}" destId="{DFE47EC4-9540-4DEC-AB06-94ADC8BB3185}" srcOrd="0" destOrd="0" presId="urn:microsoft.com/office/officeart/2005/8/layout/orgChart1"/>
    <dgm:cxn modelId="{9C3896B3-5E89-4C2A-B1DF-DC8BBD0AEC31}" type="presOf" srcId="{E30F7FAA-92F9-4174-86D8-12B885892241}" destId="{BD2B0FA1-AA74-4DA2-A8C3-1791E67DA103}" srcOrd="0" destOrd="0" presId="urn:microsoft.com/office/officeart/2005/8/layout/orgChart1"/>
    <dgm:cxn modelId="{0FF6596B-544D-42B0-A596-C2968DDCFF8D}" type="presOf" srcId="{0AB1D983-2BC4-48B8-91AF-3807BE1CB7F3}" destId="{07089E9D-DC12-410B-B432-6792F2AE19D1}" srcOrd="1" destOrd="0" presId="urn:microsoft.com/office/officeart/2005/8/layout/orgChart1"/>
    <dgm:cxn modelId="{691F318B-84C9-43C2-AE9D-5738C40999FF}" srcId="{E5EDD27C-B3F2-4423-9E70-2E933AC6C387}" destId="{90B23B31-B8DC-4E7A-A37F-68D4D47ED469}" srcOrd="0" destOrd="0" parTransId="{C5E78662-9D3E-489B-A9D3-818E1799A55C}" sibTransId="{3C4129A1-F3EF-4FDD-8396-B3F65C80904B}"/>
    <dgm:cxn modelId="{70A90368-7040-47C4-ADB2-0CEAE9D6A822}" srcId="{E91696AE-F326-4C36-BBAB-9BF8F30814E3}" destId="{E5EDD27C-B3F2-4423-9E70-2E933AC6C387}" srcOrd="0" destOrd="0" parTransId="{2FC5D0EF-34E7-41B4-A1B6-1D1E43668681}" sibTransId="{95D99DD9-0F6E-435E-99DF-136362C795D7}"/>
    <dgm:cxn modelId="{9DBED4FD-A8A0-4B94-8B1A-5943F10072B7}" type="presOf" srcId="{E91696AE-F326-4C36-BBAB-9BF8F30814E3}" destId="{F55D457E-D34F-418A-BC04-45DA25806469}" srcOrd="0" destOrd="0" presId="urn:microsoft.com/office/officeart/2005/8/layout/orgChart1"/>
    <dgm:cxn modelId="{CFA9D414-9463-49A3-BE5C-434267AF8E4A}" type="presOf" srcId="{8ACFA9FB-107A-415C-A16F-785C32EAF462}" destId="{5BD59D89-2C26-413F-902C-4A208C155490}" srcOrd="0" destOrd="0" presId="urn:microsoft.com/office/officeart/2005/8/layout/orgChart1"/>
    <dgm:cxn modelId="{47C38200-F81C-40B7-91C9-5A9F9CBBF5B6}" type="presOf" srcId="{9F7B6123-F83C-4475-AF43-132E0A425FC7}" destId="{4BC40281-14FA-469A-83A3-63FB75DF87B6}" srcOrd="1" destOrd="0" presId="urn:microsoft.com/office/officeart/2005/8/layout/orgChart1"/>
    <dgm:cxn modelId="{BB6BB117-EAC3-49D5-A8BE-14F883D197C0}" type="presOf" srcId="{0AB1D983-2BC4-48B8-91AF-3807BE1CB7F3}" destId="{C04E78B5-A7EA-4F53-BD07-C8A28B2745A8}" srcOrd="0" destOrd="0" presId="urn:microsoft.com/office/officeart/2005/8/layout/orgChart1"/>
    <dgm:cxn modelId="{F672D2ED-6E5A-4978-9F33-D2EEBAC20F3E}" type="presOf" srcId="{E0844CC6-0FA6-4081-8F90-1B054D9A0FB5}" destId="{84FABF12-D9BC-4955-BAE3-6A06DB2F2D57}" srcOrd="0" destOrd="0" presId="urn:microsoft.com/office/officeart/2005/8/layout/orgChart1"/>
    <dgm:cxn modelId="{A15D18F7-9A09-4C35-A3E4-A0C9EC8D496D}" type="presOf" srcId="{E0844CC6-0FA6-4081-8F90-1B054D9A0FB5}" destId="{18FBCC2F-EDF9-4E8F-856E-72D0F535EDBF}" srcOrd="1" destOrd="0" presId="urn:microsoft.com/office/officeart/2005/8/layout/orgChart1"/>
    <dgm:cxn modelId="{571EF551-3C1A-4B64-BCE6-081933893EA2}" srcId="{E5EDD27C-B3F2-4423-9E70-2E933AC6C387}" destId="{E447B00A-1E61-44B1-86F4-81789B9A4936}" srcOrd="2" destOrd="0" parTransId="{74AD571E-9A65-4FC9-BB4A-879A02EC3D55}" sibTransId="{1FA12D46-5878-4A51-9D94-04EB9EDAD278}"/>
    <dgm:cxn modelId="{C205ACDF-395D-4602-9654-AE22430CE02B}" type="presOf" srcId="{748685EF-13F1-4C69-B643-4DAD0377A21B}" destId="{41CA1307-748B-4D80-8526-211CAC54F448}" srcOrd="0" destOrd="0" presId="urn:microsoft.com/office/officeart/2005/8/layout/orgChart1"/>
    <dgm:cxn modelId="{F8335273-7688-4DF4-948E-104F999AD662}" type="presOf" srcId="{74AD571E-9A65-4FC9-BB4A-879A02EC3D55}" destId="{B0B58DF3-95C4-4793-93FB-7AC2EFD10C98}" srcOrd="0" destOrd="0" presId="urn:microsoft.com/office/officeart/2005/8/layout/orgChart1"/>
    <dgm:cxn modelId="{CB2F9DB7-808C-4BDF-9DAB-24DA9D21FD55}" srcId="{E5EDD27C-B3F2-4423-9E70-2E933AC6C387}" destId="{0AB1D983-2BC4-48B8-91AF-3807BE1CB7F3}" srcOrd="8" destOrd="0" parTransId="{265EC446-C032-42C4-9591-1A1AB438635F}" sibTransId="{4183708B-4E15-4C76-8FD9-F115B590DD47}"/>
    <dgm:cxn modelId="{ABDC15E0-1815-4B58-BC27-5EF3071B8595}" type="presOf" srcId="{A0ECA73A-8EE5-4182-9918-6BBA80C4A257}" destId="{0495AF97-DE23-418C-96A6-CA6B6AB02736}" srcOrd="0" destOrd="0" presId="urn:microsoft.com/office/officeart/2005/8/layout/orgChart1"/>
    <dgm:cxn modelId="{CC92B833-8047-4828-8508-835AFA609CB1}" type="presOf" srcId="{90B23B31-B8DC-4E7A-A37F-68D4D47ED469}" destId="{D12F0A01-11A0-4426-9ECD-DA0605CE9D84}" srcOrd="1" destOrd="0" presId="urn:microsoft.com/office/officeart/2005/8/layout/orgChart1"/>
    <dgm:cxn modelId="{1F3753D5-EF46-40C6-A887-B2641DBFEDCF}" srcId="{E5EDD27C-B3F2-4423-9E70-2E933AC6C387}" destId="{0C2F743F-5F66-44F0-99B1-DD971EECF2CF}" srcOrd="4" destOrd="0" parTransId="{748685EF-13F1-4C69-B643-4DAD0377A21B}" sibTransId="{3D0FAB12-6146-416C-90C8-EA418172DA79}"/>
    <dgm:cxn modelId="{57C6D85C-D278-4C58-84CB-63AB75EDB202}" srcId="{E5EDD27C-B3F2-4423-9E70-2E933AC6C387}" destId="{9F7B6123-F83C-4475-AF43-132E0A425FC7}" srcOrd="9" destOrd="0" parTransId="{0A084747-F28B-44A1-98F2-785181EF51A5}" sibTransId="{D99D71B8-2087-48AA-BEEF-B08397B34E93}"/>
    <dgm:cxn modelId="{BE1934D4-43E3-42DC-B8A1-87B590A2E21F}" type="presOf" srcId="{0A084747-F28B-44A1-98F2-785181EF51A5}" destId="{7BCD8879-BBB9-446B-A6A9-9FD8B59FCA03}" srcOrd="0" destOrd="0" presId="urn:microsoft.com/office/officeart/2005/8/layout/orgChart1"/>
    <dgm:cxn modelId="{19078886-31BC-4192-9682-253883F609BA}" srcId="{E5EDD27C-B3F2-4423-9E70-2E933AC6C387}" destId="{E30F7FAA-92F9-4174-86D8-12B885892241}" srcOrd="1" destOrd="0" parTransId="{57E86B36-099E-4713-A4A7-DB8EDD773C09}" sibTransId="{0778AFFC-6A11-4D04-8C00-0980A3BA0771}"/>
    <dgm:cxn modelId="{1E0507A1-D64F-49C9-A1C5-501CECB929BB}" srcId="{E5EDD27C-B3F2-4423-9E70-2E933AC6C387}" destId="{E0844CC6-0FA6-4081-8F90-1B054D9A0FB5}" srcOrd="6" destOrd="0" parTransId="{2BBAF0E2-7241-4354-B31A-1A9D927615E8}" sibTransId="{28630B97-C7FB-422A-99A7-DF728720CC79}"/>
    <dgm:cxn modelId="{47E24192-2525-4BB9-97BF-60E7295048A6}" type="presOf" srcId="{E447B00A-1E61-44B1-86F4-81789B9A4936}" destId="{6988D02C-7C44-46C2-ADC5-B8DDFD37F4DA}" srcOrd="0" destOrd="0" presId="urn:microsoft.com/office/officeart/2005/8/layout/orgChart1"/>
    <dgm:cxn modelId="{7929934C-F6C4-418F-9D27-12787BADFD88}" type="presOf" srcId="{8A921458-A7E5-4F45-A343-628B88BC731E}" destId="{382E215C-94C4-418A-8D6E-0D389F995F64}" srcOrd="1" destOrd="0" presId="urn:microsoft.com/office/officeart/2005/8/layout/orgChart1"/>
    <dgm:cxn modelId="{6C5C4319-F432-42D7-BE85-C0CE9D166141}" type="presOf" srcId="{90B23B31-B8DC-4E7A-A37F-68D4D47ED469}" destId="{1025236B-2448-4757-9F38-5D3F4B97B8FE}" srcOrd="0" destOrd="0" presId="urn:microsoft.com/office/officeart/2005/8/layout/orgChart1"/>
    <dgm:cxn modelId="{9DBC0CDB-D56C-49BB-B0F2-AEAD3B6B2B5A}" type="presOf" srcId="{6F5D0DB2-8EC5-4524-8A7B-AFAC923836B1}" destId="{6696ABBC-D97B-4601-B36C-9A786E4C98BB}" srcOrd="0" destOrd="0" presId="urn:microsoft.com/office/officeart/2005/8/layout/orgChart1"/>
    <dgm:cxn modelId="{F4304E94-DB67-4F5C-9C79-78448A948B8D}" type="presOf" srcId="{782B8D7C-EE63-41D1-A391-11FF59F5AFDC}" destId="{83300590-B87B-42E1-B642-F0E1743AAA9A}" srcOrd="0" destOrd="0" presId="urn:microsoft.com/office/officeart/2005/8/layout/orgChart1"/>
    <dgm:cxn modelId="{D7AF0838-8CBD-4588-864C-200D0A688353}" type="presOf" srcId="{8426B3F2-A174-4187-949B-1FAC4371DE96}" destId="{52DB5DA5-CE95-4681-9F39-D20178A35A9C}" srcOrd="0" destOrd="0" presId="urn:microsoft.com/office/officeart/2005/8/layout/orgChart1"/>
    <dgm:cxn modelId="{28B018A8-6DBB-4D52-B866-3CB2DAA5DDF5}" type="presOf" srcId="{DFFED1A6-827C-4867-9C0C-770E19E62423}" destId="{B8CE9A73-815D-488B-82F2-C2957067F0F2}" srcOrd="1" destOrd="0" presId="urn:microsoft.com/office/officeart/2005/8/layout/orgChart1"/>
    <dgm:cxn modelId="{61FBA09C-7263-4C24-B7D8-5D2CA02CE23F}" type="presOf" srcId="{E559BE48-1C61-4B22-A84C-280154604051}" destId="{52FC9626-FAA1-45D1-96EC-7E089F6AF4BD}" srcOrd="0" destOrd="0" presId="urn:microsoft.com/office/officeart/2005/8/layout/orgChart1"/>
    <dgm:cxn modelId="{D121FF21-6F3E-4D5B-8B8E-0E9CEA0D9E99}" type="presOf" srcId="{9F7B6123-F83C-4475-AF43-132E0A425FC7}" destId="{AC48BBF2-6507-4493-B86B-6E0E4E57C046}" srcOrd="0" destOrd="0" presId="urn:microsoft.com/office/officeart/2005/8/layout/orgChart1"/>
    <dgm:cxn modelId="{EB4D0546-E10B-41B4-AEF9-F6F1AEA63168}" srcId="{E5EDD27C-B3F2-4423-9E70-2E933AC6C387}" destId="{DFFED1A6-827C-4867-9C0C-770E19E62423}" srcOrd="10" destOrd="0" parTransId="{30FBE0EC-B3B0-42A2-A4E7-1D04DF8E874E}" sibTransId="{B09DB00E-688E-4F33-8384-08ACB263E36F}"/>
    <dgm:cxn modelId="{A3F0EA5C-2AD2-4FFA-8969-9C76FE8F59FA}" type="presOf" srcId="{8A921458-A7E5-4F45-A343-628B88BC731E}" destId="{E62D9220-A662-4911-9570-D42062474378}" srcOrd="0" destOrd="0" presId="urn:microsoft.com/office/officeart/2005/8/layout/orgChart1"/>
    <dgm:cxn modelId="{5F572EAA-55F6-4F5D-BE8C-5D5C8B7795E9}" type="presOf" srcId="{2BBAF0E2-7241-4354-B31A-1A9D927615E8}" destId="{B6A1D609-3FB6-4F9D-BEC3-6B39D4CA6814}" srcOrd="0" destOrd="0" presId="urn:microsoft.com/office/officeart/2005/8/layout/orgChart1"/>
    <dgm:cxn modelId="{972ADD15-51EB-4E88-BA8D-2E47F5192663}" type="presOf" srcId="{0C2F743F-5F66-44F0-99B1-DD971EECF2CF}" destId="{64B2D7DB-FC55-4B0B-81EE-0C59CE2708EE}" srcOrd="1" destOrd="0" presId="urn:microsoft.com/office/officeart/2005/8/layout/orgChart1"/>
    <dgm:cxn modelId="{E25E6D42-0D9F-4464-99C3-CFB95AF79568}" srcId="{E5EDD27C-B3F2-4423-9E70-2E933AC6C387}" destId="{8A921458-A7E5-4F45-A343-628B88BC731E}" srcOrd="3" destOrd="0" parTransId="{6F5D0DB2-8EC5-4524-8A7B-AFAC923836B1}" sibTransId="{59B38AB7-4512-4D27-9773-A85F3773D72A}"/>
    <dgm:cxn modelId="{FCFCA573-69FC-4C33-8B1B-D8EA6373C72D}" srcId="{E5EDD27C-B3F2-4423-9E70-2E933AC6C387}" destId="{EFBABDB8-E807-4C5C-8E32-BECDBE2C70A7}" srcOrd="11" destOrd="0" parTransId="{A0ECA73A-8EE5-4182-9918-6BBA80C4A257}" sibTransId="{E276C14B-5B6F-4C4C-B517-809536D94176}"/>
    <dgm:cxn modelId="{C4D88826-0E39-43F5-9AF9-0A72C188416D}" type="presOf" srcId="{57E86B36-099E-4713-A4A7-DB8EDD773C09}" destId="{E1EA3512-03CA-4ED8-B295-23E99AE57E5C}" srcOrd="0" destOrd="0" presId="urn:microsoft.com/office/officeart/2005/8/layout/orgChart1"/>
    <dgm:cxn modelId="{C406DF5F-32A3-4F66-AED4-EFDB4C0C5478}" type="presParOf" srcId="{F55D457E-D34F-418A-BC04-45DA25806469}" destId="{43AFA2A3-A010-481A-9F6B-203A3F0092F4}" srcOrd="0" destOrd="0" presId="urn:microsoft.com/office/officeart/2005/8/layout/orgChart1"/>
    <dgm:cxn modelId="{F4AA7107-D9AE-4C03-94ED-2EB9EAB191CE}" type="presParOf" srcId="{43AFA2A3-A010-481A-9F6B-203A3F0092F4}" destId="{587970E0-C725-4E06-80A7-032A75BC75A4}" srcOrd="0" destOrd="0" presId="urn:microsoft.com/office/officeart/2005/8/layout/orgChart1"/>
    <dgm:cxn modelId="{C87CB121-CD9F-40DD-900F-FEACFBC0DB66}" type="presParOf" srcId="{587970E0-C725-4E06-80A7-032A75BC75A4}" destId="{DFE47EC4-9540-4DEC-AB06-94ADC8BB3185}" srcOrd="0" destOrd="0" presId="urn:microsoft.com/office/officeart/2005/8/layout/orgChart1"/>
    <dgm:cxn modelId="{2E4B7A63-536D-4FAF-A73D-38910960A296}" type="presParOf" srcId="{587970E0-C725-4E06-80A7-032A75BC75A4}" destId="{C2D30A52-B23A-4D92-98EE-3C339F6CFE3B}" srcOrd="1" destOrd="0" presId="urn:microsoft.com/office/officeart/2005/8/layout/orgChart1"/>
    <dgm:cxn modelId="{8C2B63A5-3EEB-4E80-BD21-5B511AA3432D}" type="presParOf" srcId="{43AFA2A3-A010-481A-9F6B-203A3F0092F4}" destId="{55B8FCCF-DFB4-4AC7-83EE-13EDE0C47334}" srcOrd="1" destOrd="0" presId="urn:microsoft.com/office/officeart/2005/8/layout/orgChart1"/>
    <dgm:cxn modelId="{5ECA3AF5-616C-4585-85DE-07F75F1CAFB1}" type="presParOf" srcId="{55B8FCCF-DFB4-4AC7-83EE-13EDE0C47334}" destId="{5C0DCED5-CC2F-4168-AF30-9701765A5E22}" srcOrd="0" destOrd="0" presId="urn:microsoft.com/office/officeart/2005/8/layout/orgChart1"/>
    <dgm:cxn modelId="{F8A02D82-F295-4740-AD1B-E1DE7E08E72A}" type="presParOf" srcId="{55B8FCCF-DFB4-4AC7-83EE-13EDE0C47334}" destId="{CCF7F9FF-624D-4649-A3D3-0536AD8114E3}" srcOrd="1" destOrd="0" presId="urn:microsoft.com/office/officeart/2005/8/layout/orgChart1"/>
    <dgm:cxn modelId="{7981E0DD-2B31-4158-8E65-657CC90E442E}" type="presParOf" srcId="{CCF7F9FF-624D-4649-A3D3-0536AD8114E3}" destId="{D59BE2DC-28C0-4DC3-9630-6F356AA1CE1A}" srcOrd="0" destOrd="0" presId="urn:microsoft.com/office/officeart/2005/8/layout/orgChart1"/>
    <dgm:cxn modelId="{61278E6B-506F-4A8A-920C-AA1D9E708BFB}" type="presParOf" srcId="{D59BE2DC-28C0-4DC3-9630-6F356AA1CE1A}" destId="{1025236B-2448-4757-9F38-5D3F4B97B8FE}" srcOrd="0" destOrd="0" presId="urn:microsoft.com/office/officeart/2005/8/layout/orgChart1"/>
    <dgm:cxn modelId="{14A8B5D1-3208-4F00-BF16-A0482C047F18}" type="presParOf" srcId="{D59BE2DC-28C0-4DC3-9630-6F356AA1CE1A}" destId="{D12F0A01-11A0-4426-9ECD-DA0605CE9D84}" srcOrd="1" destOrd="0" presId="urn:microsoft.com/office/officeart/2005/8/layout/orgChart1"/>
    <dgm:cxn modelId="{8D9A962A-6849-4F8D-B1DD-953B45AEB8F7}" type="presParOf" srcId="{CCF7F9FF-624D-4649-A3D3-0536AD8114E3}" destId="{78DC4EEC-4061-42C9-B840-32261AFC1795}" srcOrd="1" destOrd="0" presId="urn:microsoft.com/office/officeart/2005/8/layout/orgChart1"/>
    <dgm:cxn modelId="{A0646019-6E27-4F5C-84C8-10716C5F3C54}" type="presParOf" srcId="{CCF7F9FF-624D-4649-A3D3-0536AD8114E3}" destId="{806B7085-F498-4A90-9034-25B63BD51FE4}" srcOrd="2" destOrd="0" presId="urn:microsoft.com/office/officeart/2005/8/layout/orgChart1"/>
    <dgm:cxn modelId="{CDEF5914-7630-4ADA-BBF9-27944C489EAF}" type="presParOf" srcId="{55B8FCCF-DFB4-4AC7-83EE-13EDE0C47334}" destId="{E1EA3512-03CA-4ED8-B295-23E99AE57E5C}" srcOrd="2" destOrd="0" presId="urn:microsoft.com/office/officeart/2005/8/layout/orgChart1"/>
    <dgm:cxn modelId="{52E7C4A1-E0B3-4630-A3CD-B44712A8B8D6}" type="presParOf" srcId="{55B8FCCF-DFB4-4AC7-83EE-13EDE0C47334}" destId="{F8877710-7388-40AB-AF07-6F51887B350A}" srcOrd="3" destOrd="0" presId="urn:microsoft.com/office/officeart/2005/8/layout/orgChart1"/>
    <dgm:cxn modelId="{E8D0269A-43AD-4461-A3A5-F2666860CF5C}" type="presParOf" srcId="{F8877710-7388-40AB-AF07-6F51887B350A}" destId="{7D51A91F-FC24-48D5-AD57-F9F80B25CFCE}" srcOrd="0" destOrd="0" presId="urn:microsoft.com/office/officeart/2005/8/layout/orgChart1"/>
    <dgm:cxn modelId="{909AAD9A-7FCB-4466-94FA-1332B4542428}" type="presParOf" srcId="{7D51A91F-FC24-48D5-AD57-F9F80B25CFCE}" destId="{BD2B0FA1-AA74-4DA2-A8C3-1791E67DA103}" srcOrd="0" destOrd="0" presId="urn:microsoft.com/office/officeart/2005/8/layout/orgChart1"/>
    <dgm:cxn modelId="{401EBE78-7694-4B52-B17F-EF7004600946}" type="presParOf" srcId="{7D51A91F-FC24-48D5-AD57-F9F80B25CFCE}" destId="{8D687E09-388A-4660-B7CC-81F046EBA415}" srcOrd="1" destOrd="0" presId="urn:microsoft.com/office/officeart/2005/8/layout/orgChart1"/>
    <dgm:cxn modelId="{D220E1AE-8421-4750-92B0-F4405F17246C}" type="presParOf" srcId="{F8877710-7388-40AB-AF07-6F51887B350A}" destId="{0A399F08-3D19-4CC7-A388-5395266B8FF0}" srcOrd="1" destOrd="0" presId="urn:microsoft.com/office/officeart/2005/8/layout/orgChart1"/>
    <dgm:cxn modelId="{B4E33EF2-5065-4082-B5DB-59A3499A0B46}" type="presParOf" srcId="{F8877710-7388-40AB-AF07-6F51887B350A}" destId="{64DC0652-6FC1-4F16-8F91-DCB1151E43FE}" srcOrd="2" destOrd="0" presId="urn:microsoft.com/office/officeart/2005/8/layout/orgChart1"/>
    <dgm:cxn modelId="{BF434089-FC5F-4177-9106-537897084181}" type="presParOf" srcId="{55B8FCCF-DFB4-4AC7-83EE-13EDE0C47334}" destId="{B0B58DF3-95C4-4793-93FB-7AC2EFD10C98}" srcOrd="4" destOrd="0" presId="urn:microsoft.com/office/officeart/2005/8/layout/orgChart1"/>
    <dgm:cxn modelId="{83824762-2A6F-4DCC-B2E8-34BFC001727C}" type="presParOf" srcId="{55B8FCCF-DFB4-4AC7-83EE-13EDE0C47334}" destId="{68AD80C2-C30A-4F39-855E-B164E3E54661}" srcOrd="5" destOrd="0" presId="urn:microsoft.com/office/officeart/2005/8/layout/orgChart1"/>
    <dgm:cxn modelId="{4576CC1A-F043-4E63-8A2B-75C6E335CAEF}" type="presParOf" srcId="{68AD80C2-C30A-4F39-855E-B164E3E54661}" destId="{E2657D7F-EF0D-4C76-BECD-7E21F648E572}" srcOrd="0" destOrd="0" presId="urn:microsoft.com/office/officeart/2005/8/layout/orgChart1"/>
    <dgm:cxn modelId="{F5FC91E9-39FC-4FB6-8C86-DD35E88BB36C}" type="presParOf" srcId="{E2657D7F-EF0D-4C76-BECD-7E21F648E572}" destId="{6988D02C-7C44-46C2-ADC5-B8DDFD37F4DA}" srcOrd="0" destOrd="0" presId="urn:microsoft.com/office/officeart/2005/8/layout/orgChart1"/>
    <dgm:cxn modelId="{53BFC784-6B16-4988-B935-DE23D72F37CD}" type="presParOf" srcId="{E2657D7F-EF0D-4C76-BECD-7E21F648E572}" destId="{12FFF3B7-A69B-4258-9331-D97DAA1372DF}" srcOrd="1" destOrd="0" presId="urn:microsoft.com/office/officeart/2005/8/layout/orgChart1"/>
    <dgm:cxn modelId="{7CE3348D-E46C-4D02-88EB-593DCD4103F2}" type="presParOf" srcId="{68AD80C2-C30A-4F39-855E-B164E3E54661}" destId="{5AF50DC5-08AD-41B6-8B47-98782C34F3FB}" srcOrd="1" destOrd="0" presId="urn:microsoft.com/office/officeart/2005/8/layout/orgChart1"/>
    <dgm:cxn modelId="{EE8994E4-B08F-4482-86AA-7C223126BDAC}" type="presParOf" srcId="{68AD80C2-C30A-4F39-855E-B164E3E54661}" destId="{8BA89407-F63D-4E8B-AD7B-2AA7B55A0500}" srcOrd="2" destOrd="0" presId="urn:microsoft.com/office/officeart/2005/8/layout/orgChart1"/>
    <dgm:cxn modelId="{36056940-9FDE-4A58-A420-0D657D4DA1C8}" type="presParOf" srcId="{55B8FCCF-DFB4-4AC7-83EE-13EDE0C47334}" destId="{6696ABBC-D97B-4601-B36C-9A786E4C98BB}" srcOrd="6" destOrd="0" presId="urn:microsoft.com/office/officeart/2005/8/layout/orgChart1"/>
    <dgm:cxn modelId="{D092CD55-A9E6-4072-9D98-82355DDE4FC8}" type="presParOf" srcId="{55B8FCCF-DFB4-4AC7-83EE-13EDE0C47334}" destId="{57F05EDD-65E5-433D-9698-3ED3C0CA3474}" srcOrd="7" destOrd="0" presId="urn:microsoft.com/office/officeart/2005/8/layout/orgChart1"/>
    <dgm:cxn modelId="{0D2BBF3C-69BF-4504-B68F-CA60F4D62834}" type="presParOf" srcId="{57F05EDD-65E5-433D-9698-3ED3C0CA3474}" destId="{AB621AD0-59D1-41BC-B788-E5FB8319571B}" srcOrd="0" destOrd="0" presId="urn:microsoft.com/office/officeart/2005/8/layout/orgChart1"/>
    <dgm:cxn modelId="{73DB1A88-6CC3-4646-B5C9-54266F49865D}" type="presParOf" srcId="{AB621AD0-59D1-41BC-B788-E5FB8319571B}" destId="{E62D9220-A662-4911-9570-D42062474378}" srcOrd="0" destOrd="0" presId="urn:microsoft.com/office/officeart/2005/8/layout/orgChart1"/>
    <dgm:cxn modelId="{DC118E1E-92A5-41A7-B71C-0C060EF2A77F}" type="presParOf" srcId="{AB621AD0-59D1-41BC-B788-E5FB8319571B}" destId="{382E215C-94C4-418A-8D6E-0D389F995F64}" srcOrd="1" destOrd="0" presId="urn:microsoft.com/office/officeart/2005/8/layout/orgChart1"/>
    <dgm:cxn modelId="{D872343D-7765-4F1D-9718-D28CD891BDAA}" type="presParOf" srcId="{57F05EDD-65E5-433D-9698-3ED3C0CA3474}" destId="{5DB352A0-30C2-43CA-95F1-6180DAA29A8F}" srcOrd="1" destOrd="0" presId="urn:microsoft.com/office/officeart/2005/8/layout/orgChart1"/>
    <dgm:cxn modelId="{164BFB33-B20F-4072-A87B-E568CD4338AF}" type="presParOf" srcId="{57F05EDD-65E5-433D-9698-3ED3C0CA3474}" destId="{E723C641-4CBE-4EC8-AE49-AF13E76F48AA}" srcOrd="2" destOrd="0" presId="urn:microsoft.com/office/officeart/2005/8/layout/orgChart1"/>
    <dgm:cxn modelId="{4B6BC456-F9FE-41FD-A7E0-889BDAA6F88C}" type="presParOf" srcId="{55B8FCCF-DFB4-4AC7-83EE-13EDE0C47334}" destId="{41CA1307-748B-4D80-8526-211CAC54F448}" srcOrd="8" destOrd="0" presId="urn:microsoft.com/office/officeart/2005/8/layout/orgChart1"/>
    <dgm:cxn modelId="{4A889882-914F-44C0-9D7E-38A9D35436A7}" type="presParOf" srcId="{55B8FCCF-DFB4-4AC7-83EE-13EDE0C47334}" destId="{5E006B92-55B2-440D-94B4-78047F49294C}" srcOrd="9" destOrd="0" presId="urn:microsoft.com/office/officeart/2005/8/layout/orgChart1"/>
    <dgm:cxn modelId="{B5072CF2-94CD-4DEC-8756-38978C5096A1}" type="presParOf" srcId="{5E006B92-55B2-440D-94B4-78047F49294C}" destId="{A9E95BE8-9B07-4FC1-A181-F68E4C51B483}" srcOrd="0" destOrd="0" presId="urn:microsoft.com/office/officeart/2005/8/layout/orgChart1"/>
    <dgm:cxn modelId="{06DFF7DC-4DEE-4258-8E8F-F654A0DE0A92}" type="presParOf" srcId="{A9E95BE8-9B07-4FC1-A181-F68E4C51B483}" destId="{DBF7593A-A098-451F-A40A-56416F01DA34}" srcOrd="0" destOrd="0" presId="urn:microsoft.com/office/officeart/2005/8/layout/orgChart1"/>
    <dgm:cxn modelId="{2116BCB0-D891-4863-8010-4601A58FCD2F}" type="presParOf" srcId="{A9E95BE8-9B07-4FC1-A181-F68E4C51B483}" destId="{64B2D7DB-FC55-4B0B-81EE-0C59CE2708EE}" srcOrd="1" destOrd="0" presId="urn:microsoft.com/office/officeart/2005/8/layout/orgChart1"/>
    <dgm:cxn modelId="{9B2940B5-CA63-42CA-9AAA-C17463EC6A7A}" type="presParOf" srcId="{5E006B92-55B2-440D-94B4-78047F49294C}" destId="{02693A2E-F2D8-47B9-844A-A1B11A2D8954}" srcOrd="1" destOrd="0" presId="urn:microsoft.com/office/officeart/2005/8/layout/orgChart1"/>
    <dgm:cxn modelId="{63E1A238-0444-4D00-937E-B3EA87E5F8D0}" type="presParOf" srcId="{5E006B92-55B2-440D-94B4-78047F49294C}" destId="{DF6EAB4E-D3F0-46BE-985C-38585A042CC2}" srcOrd="2" destOrd="0" presId="urn:microsoft.com/office/officeart/2005/8/layout/orgChart1"/>
    <dgm:cxn modelId="{BAFA7D52-AE0F-455C-A6D6-2A965071D325}" type="presParOf" srcId="{55B8FCCF-DFB4-4AC7-83EE-13EDE0C47334}" destId="{52DB5DA5-CE95-4681-9F39-D20178A35A9C}" srcOrd="10" destOrd="0" presId="urn:microsoft.com/office/officeart/2005/8/layout/orgChart1"/>
    <dgm:cxn modelId="{EB11D1B5-94C9-40F9-B77F-E9275B74E9CE}" type="presParOf" srcId="{55B8FCCF-DFB4-4AC7-83EE-13EDE0C47334}" destId="{F693667B-B970-458B-A100-0E439B0C0C2A}" srcOrd="11" destOrd="0" presId="urn:microsoft.com/office/officeart/2005/8/layout/orgChart1"/>
    <dgm:cxn modelId="{72860C06-E2D6-49EC-BDD9-A4A96C3DAB18}" type="presParOf" srcId="{F693667B-B970-458B-A100-0E439B0C0C2A}" destId="{E89F9DA7-0FF6-4652-A97D-B687C90E95A1}" srcOrd="0" destOrd="0" presId="urn:microsoft.com/office/officeart/2005/8/layout/orgChart1"/>
    <dgm:cxn modelId="{C140ED96-5035-43DD-A220-03D39CC950E1}" type="presParOf" srcId="{E89F9DA7-0FF6-4652-A97D-B687C90E95A1}" destId="{83300590-B87B-42E1-B642-F0E1743AAA9A}" srcOrd="0" destOrd="0" presId="urn:microsoft.com/office/officeart/2005/8/layout/orgChart1"/>
    <dgm:cxn modelId="{F9912441-00E3-4D8E-AFA3-4B11779BE6B6}" type="presParOf" srcId="{E89F9DA7-0FF6-4652-A97D-B687C90E95A1}" destId="{D72A7A44-96D9-40BB-BC75-7337ED16F36E}" srcOrd="1" destOrd="0" presId="urn:microsoft.com/office/officeart/2005/8/layout/orgChart1"/>
    <dgm:cxn modelId="{87F3A5FA-A667-4759-B31D-E76726D4E9DA}" type="presParOf" srcId="{F693667B-B970-458B-A100-0E439B0C0C2A}" destId="{F0BCD946-1BE0-465A-8E69-7EA180992E84}" srcOrd="1" destOrd="0" presId="urn:microsoft.com/office/officeart/2005/8/layout/orgChart1"/>
    <dgm:cxn modelId="{CCD87921-C511-4D96-885E-F298E4F7CBAA}" type="presParOf" srcId="{F693667B-B970-458B-A100-0E439B0C0C2A}" destId="{A44D7057-C1D0-4DA8-92BA-AF4C32F40949}" srcOrd="2" destOrd="0" presId="urn:microsoft.com/office/officeart/2005/8/layout/orgChart1"/>
    <dgm:cxn modelId="{D23ADA7A-218D-44B9-939B-BDF69FFB9620}" type="presParOf" srcId="{55B8FCCF-DFB4-4AC7-83EE-13EDE0C47334}" destId="{B6A1D609-3FB6-4F9D-BEC3-6B39D4CA6814}" srcOrd="12" destOrd="0" presId="urn:microsoft.com/office/officeart/2005/8/layout/orgChart1"/>
    <dgm:cxn modelId="{B32F9A2A-A8A5-436B-8E5A-821F61D0ADE2}" type="presParOf" srcId="{55B8FCCF-DFB4-4AC7-83EE-13EDE0C47334}" destId="{C0623945-0D7A-49C5-A73C-33F40C0B1CFF}" srcOrd="13" destOrd="0" presId="urn:microsoft.com/office/officeart/2005/8/layout/orgChart1"/>
    <dgm:cxn modelId="{44356149-1FFD-4D81-922B-EF91C46DECCA}" type="presParOf" srcId="{C0623945-0D7A-49C5-A73C-33F40C0B1CFF}" destId="{903EF242-382F-4FAD-BBE6-077ADFEB237D}" srcOrd="0" destOrd="0" presId="urn:microsoft.com/office/officeart/2005/8/layout/orgChart1"/>
    <dgm:cxn modelId="{37A1566A-8A8A-4D37-B89F-B903D319A7D6}" type="presParOf" srcId="{903EF242-382F-4FAD-BBE6-077ADFEB237D}" destId="{84FABF12-D9BC-4955-BAE3-6A06DB2F2D57}" srcOrd="0" destOrd="0" presId="urn:microsoft.com/office/officeart/2005/8/layout/orgChart1"/>
    <dgm:cxn modelId="{DDD3C1FC-6A99-4901-A8FA-39A773466679}" type="presParOf" srcId="{903EF242-382F-4FAD-BBE6-077ADFEB237D}" destId="{18FBCC2F-EDF9-4E8F-856E-72D0F535EDBF}" srcOrd="1" destOrd="0" presId="urn:microsoft.com/office/officeart/2005/8/layout/orgChart1"/>
    <dgm:cxn modelId="{1DECBA48-9A18-4DE8-8195-883FA56684DE}" type="presParOf" srcId="{C0623945-0D7A-49C5-A73C-33F40C0B1CFF}" destId="{EFCF683E-7859-46E0-B564-FEE82BE7868B}" srcOrd="1" destOrd="0" presId="urn:microsoft.com/office/officeart/2005/8/layout/orgChart1"/>
    <dgm:cxn modelId="{ABB207CB-B2D8-4C19-A0A3-38AE9B9BA3C9}" type="presParOf" srcId="{C0623945-0D7A-49C5-A73C-33F40C0B1CFF}" destId="{6E4AC5BA-F659-4F89-B85F-CEF0DBB277C9}" srcOrd="2" destOrd="0" presId="urn:microsoft.com/office/officeart/2005/8/layout/orgChart1"/>
    <dgm:cxn modelId="{F0430499-E682-4BBB-BA88-5AF41542844C}" type="presParOf" srcId="{55B8FCCF-DFB4-4AC7-83EE-13EDE0C47334}" destId="{52FC9626-FAA1-45D1-96EC-7E089F6AF4BD}" srcOrd="14" destOrd="0" presId="urn:microsoft.com/office/officeart/2005/8/layout/orgChart1"/>
    <dgm:cxn modelId="{754F0C52-3743-415F-8C8C-1438060A586F}" type="presParOf" srcId="{55B8FCCF-DFB4-4AC7-83EE-13EDE0C47334}" destId="{79D960A5-11DB-453F-A9E8-5181694661D8}" srcOrd="15" destOrd="0" presId="urn:microsoft.com/office/officeart/2005/8/layout/orgChart1"/>
    <dgm:cxn modelId="{E805D929-FE40-4711-91BA-14D98CCB1256}" type="presParOf" srcId="{79D960A5-11DB-453F-A9E8-5181694661D8}" destId="{1C6BC9BD-DB4C-4308-B7C0-07077457E838}" srcOrd="0" destOrd="0" presId="urn:microsoft.com/office/officeart/2005/8/layout/orgChart1"/>
    <dgm:cxn modelId="{E14FF4BE-63C9-4085-ABE3-4ECFB8C49072}" type="presParOf" srcId="{1C6BC9BD-DB4C-4308-B7C0-07077457E838}" destId="{5BD59D89-2C26-413F-902C-4A208C155490}" srcOrd="0" destOrd="0" presId="urn:microsoft.com/office/officeart/2005/8/layout/orgChart1"/>
    <dgm:cxn modelId="{FB760CC1-179A-4984-B4E9-F0A43D69FA5B}" type="presParOf" srcId="{1C6BC9BD-DB4C-4308-B7C0-07077457E838}" destId="{CC90605A-D412-47E1-B8AB-D249A2DB61B6}" srcOrd="1" destOrd="0" presId="urn:microsoft.com/office/officeart/2005/8/layout/orgChart1"/>
    <dgm:cxn modelId="{10A45ED0-C57A-4DB0-9A82-CD69929E45F8}" type="presParOf" srcId="{79D960A5-11DB-453F-A9E8-5181694661D8}" destId="{1B6908C7-B841-4C4D-90DA-87CA6F018211}" srcOrd="1" destOrd="0" presId="urn:microsoft.com/office/officeart/2005/8/layout/orgChart1"/>
    <dgm:cxn modelId="{676C338C-1AF1-48A4-A33B-5CE447E4AE79}" type="presParOf" srcId="{79D960A5-11DB-453F-A9E8-5181694661D8}" destId="{DF008623-13A8-4FCA-9ECF-4EA5FB816579}" srcOrd="2" destOrd="0" presId="urn:microsoft.com/office/officeart/2005/8/layout/orgChart1"/>
    <dgm:cxn modelId="{9C7422D9-9BC4-469E-A7F5-261B45390556}" type="presParOf" srcId="{55B8FCCF-DFB4-4AC7-83EE-13EDE0C47334}" destId="{EC3C9B12-06FA-46B0-A922-A26C99AAA463}" srcOrd="16" destOrd="0" presId="urn:microsoft.com/office/officeart/2005/8/layout/orgChart1"/>
    <dgm:cxn modelId="{73C0B26C-9568-4D8F-9C59-C79E519FCF4B}" type="presParOf" srcId="{55B8FCCF-DFB4-4AC7-83EE-13EDE0C47334}" destId="{6B492712-4CC2-4213-AB15-5495FF75E3C1}" srcOrd="17" destOrd="0" presId="urn:microsoft.com/office/officeart/2005/8/layout/orgChart1"/>
    <dgm:cxn modelId="{294BE396-D834-4BCD-998B-34B0B33A8CDF}" type="presParOf" srcId="{6B492712-4CC2-4213-AB15-5495FF75E3C1}" destId="{3BC3968B-2C08-42D1-BB12-F8B2715E7D2C}" srcOrd="0" destOrd="0" presId="urn:microsoft.com/office/officeart/2005/8/layout/orgChart1"/>
    <dgm:cxn modelId="{0A61A785-5375-425D-BC72-B8A3460E62D2}" type="presParOf" srcId="{3BC3968B-2C08-42D1-BB12-F8B2715E7D2C}" destId="{C04E78B5-A7EA-4F53-BD07-C8A28B2745A8}" srcOrd="0" destOrd="0" presId="urn:microsoft.com/office/officeart/2005/8/layout/orgChart1"/>
    <dgm:cxn modelId="{017A4154-95D7-4EC0-8CAF-6F4FBA2BE41B}" type="presParOf" srcId="{3BC3968B-2C08-42D1-BB12-F8B2715E7D2C}" destId="{07089E9D-DC12-410B-B432-6792F2AE19D1}" srcOrd="1" destOrd="0" presId="urn:microsoft.com/office/officeart/2005/8/layout/orgChart1"/>
    <dgm:cxn modelId="{129E067B-56D2-4286-8D77-074610B1A65D}" type="presParOf" srcId="{6B492712-4CC2-4213-AB15-5495FF75E3C1}" destId="{024814FF-AE1D-4BAD-B3F1-224F23BA4A6B}" srcOrd="1" destOrd="0" presId="urn:microsoft.com/office/officeart/2005/8/layout/orgChart1"/>
    <dgm:cxn modelId="{9E999476-1FB7-4992-90E9-ED6BD127088B}" type="presParOf" srcId="{6B492712-4CC2-4213-AB15-5495FF75E3C1}" destId="{20A860B4-CDDC-4ABE-B85C-CE810363AD27}" srcOrd="2" destOrd="0" presId="urn:microsoft.com/office/officeart/2005/8/layout/orgChart1"/>
    <dgm:cxn modelId="{CC807CF3-650E-4B0E-8063-102CCFFB87F3}" type="presParOf" srcId="{55B8FCCF-DFB4-4AC7-83EE-13EDE0C47334}" destId="{7BCD8879-BBB9-446B-A6A9-9FD8B59FCA03}" srcOrd="18" destOrd="0" presId="urn:microsoft.com/office/officeart/2005/8/layout/orgChart1"/>
    <dgm:cxn modelId="{3804631D-BA29-4275-95D7-FB1439E5CE94}" type="presParOf" srcId="{55B8FCCF-DFB4-4AC7-83EE-13EDE0C47334}" destId="{D49F2927-CB17-4632-B751-ECD463D6B49E}" srcOrd="19" destOrd="0" presId="urn:microsoft.com/office/officeart/2005/8/layout/orgChart1"/>
    <dgm:cxn modelId="{6B17A829-732F-4FB8-899F-B1F9F1419B86}" type="presParOf" srcId="{D49F2927-CB17-4632-B751-ECD463D6B49E}" destId="{9B8C942C-2AEA-439D-A79C-9AF86C16A5FA}" srcOrd="0" destOrd="0" presId="urn:microsoft.com/office/officeart/2005/8/layout/orgChart1"/>
    <dgm:cxn modelId="{01A58DF5-38DD-4E6C-92B8-B64A46D6C4B3}" type="presParOf" srcId="{9B8C942C-2AEA-439D-A79C-9AF86C16A5FA}" destId="{AC48BBF2-6507-4493-B86B-6E0E4E57C046}" srcOrd="0" destOrd="0" presId="urn:microsoft.com/office/officeart/2005/8/layout/orgChart1"/>
    <dgm:cxn modelId="{B8AC55D7-032C-4A0E-90D6-C46795A6179F}" type="presParOf" srcId="{9B8C942C-2AEA-439D-A79C-9AF86C16A5FA}" destId="{4BC40281-14FA-469A-83A3-63FB75DF87B6}" srcOrd="1" destOrd="0" presId="urn:microsoft.com/office/officeart/2005/8/layout/orgChart1"/>
    <dgm:cxn modelId="{A4F3F6C6-0663-4327-A47C-C124BDE6C33A}" type="presParOf" srcId="{D49F2927-CB17-4632-B751-ECD463D6B49E}" destId="{57768C16-6739-4E2B-B706-6A7D74AF9566}" srcOrd="1" destOrd="0" presId="urn:microsoft.com/office/officeart/2005/8/layout/orgChart1"/>
    <dgm:cxn modelId="{4B550172-9371-44CA-B705-0326066ABFB4}" type="presParOf" srcId="{D49F2927-CB17-4632-B751-ECD463D6B49E}" destId="{B6D69830-BA6C-4F1D-9513-8ACDA89969AB}" srcOrd="2" destOrd="0" presId="urn:microsoft.com/office/officeart/2005/8/layout/orgChart1"/>
    <dgm:cxn modelId="{980B09EB-C274-4E96-B8E7-ABE282391BF6}" type="presParOf" srcId="{55B8FCCF-DFB4-4AC7-83EE-13EDE0C47334}" destId="{3D2EBFE7-1D95-4537-8248-1D82E1BD8110}" srcOrd="20" destOrd="0" presId="urn:microsoft.com/office/officeart/2005/8/layout/orgChart1"/>
    <dgm:cxn modelId="{B26A17A7-711C-4044-BF37-49E71C530C4E}" type="presParOf" srcId="{55B8FCCF-DFB4-4AC7-83EE-13EDE0C47334}" destId="{BEDD141D-E0AA-484A-8410-36B9AF751C77}" srcOrd="21" destOrd="0" presId="urn:microsoft.com/office/officeart/2005/8/layout/orgChart1"/>
    <dgm:cxn modelId="{5B9E6457-1EE7-496E-8096-560F09E38EFD}" type="presParOf" srcId="{BEDD141D-E0AA-484A-8410-36B9AF751C77}" destId="{7801FC3B-F061-4FD2-8752-EC27A01C7356}" srcOrd="0" destOrd="0" presId="urn:microsoft.com/office/officeart/2005/8/layout/orgChart1"/>
    <dgm:cxn modelId="{02DF61DA-BBFD-4DDB-B474-33E77A484BE5}" type="presParOf" srcId="{7801FC3B-F061-4FD2-8752-EC27A01C7356}" destId="{0866CC9E-02EC-4A52-AB4E-C81E141EBA8B}" srcOrd="0" destOrd="0" presId="urn:microsoft.com/office/officeart/2005/8/layout/orgChart1"/>
    <dgm:cxn modelId="{507BF8E4-9970-4216-A6F8-8FCC2D5E0148}" type="presParOf" srcId="{7801FC3B-F061-4FD2-8752-EC27A01C7356}" destId="{B8CE9A73-815D-488B-82F2-C2957067F0F2}" srcOrd="1" destOrd="0" presId="urn:microsoft.com/office/officeart/2005/8/layout/orgChart1"/>
    <dgm:cxn modelId="{84C3F6B3-053A-43E8-998F-7D87871C29FE}" type="presParOf" srcId="{BEDD141D-E0AA-484A-8410-36B9AF751C77}" destId="{DEDB7F10-714D-4504-BE91-7AECC326C0CF}" srcOrd="1" destOrd="0" presId="urn:microsoft.com/office/officeart/2005/8/layout/orgChart1"/>
    <dgm:cxn modelId="{BFEFC1F3-EC66-43DD-BE92-E1983EA702D0}" type="presParOf" srcId="{BEDD141D-E0AA-484A-8410-36B9AF751C77}" destId="{170D1FB6-C658-47D9-87F8-885CAA7DF8E2}" srcOrd="2" destOrd="0" presId="urn:microsoft.com/office/officeart/2005/8/layout/orgChart1"/>
    <dgm:cxn modelId="{BC3F11BE-9F3A-4F57-8306-C11EF9BFC3A5}" type="presParOf" srcId="{55B8FCCF-DFB4-4AC7-83EE-13EDE0C47334}" destId="{0495AF97-DE23-418C-96A6-CA6B6AB02736}" srcOrd="22" destOrd="0" presId="urn:microsoft.com/office/officeart/2005/8/layout/orgChart1"/>
    <dgm:cxn modelId="{CAECEE4D-0F16-4A77-8AA9-A845760DDDED}" type="presParOf" srcId="{55B8FCCF-DFB4-4AC7-83EE-13EDE0C47334}" destId="{A6EB3426-3357-4499-87CE-9DA397E394BD}" srcOrd="23" destOrd="0" presId="urn:microsoft.com/office/officeart/2005/8/layout/orgChart1"/>
    <dgm:cxn modelId="{C2BF8FE1-878D-4E97-B74D-A03A075B60CE}" type="presParOf" srcId="{A6EB3426-3357-4499-87CE-9DA397E394BD}" destId="{CB606385-E04E-4D8B-BBA9-43C722D687B3}" srcOrd="0" destOrd="0" presId="urn:microsoft.com/office/officeart/2005/8/layout/orgChart1"/>
    <dgm:cxn modelId="{6D2C229B-E790-4226-BC58-BD011BA8F921}" type="presParOf" srcId="{CB606385-E04E-4D8B-BBA9-43C722D687B3}" destId="{9A5F8976-16D6-438E-AFE2-2BFA82DD99C3}" srcOrd="0" destOrd="0" presId="urn:microsoft.com/office/officeart/2005/8/layout/orgChart1"/>
    <dgm:cxn modelId="{0518979E-EFC2-46BF-A654-AFDD00614C9D}" type="presParOf" srcId="{CB606385-E04E-4D8B-BBA9-43C722D687B3}" destId="{B33C3038-4DEC-469C-9E49-BCB28543FB80}" srcOrd="1" destOrd="0" presId="urn:microsoft.com/office/officeart/2005/8/layout/orgChart1"/>
    <dgm:cxn modelId="{A658F26E-4068-4AB5-891D-E8C63336D169}" type="presParOf" srcId="{A6EB3426-3357-4499-87CE-9DA397E394BD}" destId="{2B72011D-52F9-49D9-BE33-5CD03B124753}" srcOrd="1" destOrd="0" presId="urn:microsoft.com/office/officeart/2005/8/layout/orgChart1"/>
    <dgm:cxn modelId="{6CAFE41E-944B-4229-A54D-72DDA0446919}" type="presParOf" srcId="{A6EB3426-3357-4499-87CE-9DA397E394BD}" destId="{089858E3-F709-4139-B264-86300DE41B23}" srcOrd="2" destOrd="0" presId="urn:microsoft.com/office/officeart/2005/8/layout/orgChart1"/>
    <dgm:cxn modelId="{F8493811-3F4B-4716-A145-EADA10B6EDC6}" type="presParOf" srcId="{43AFA2A3-A010-481A-9F6B-203A3F0092F4}" destId="{9A1601B3-C62E-4002-A13C-285AE76355C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5AF97-DE23-418C-96A6-CA6B6AB02736}">
      <dsp:nvSpPr>
        <dsp:cNvPr id="0" name=""/>
        <dsp:cNvSpPr/>
      </dsp:nvSpPr>
      <dsp:spPr>
        <a:xfrm>
          <a:off x="4114797" y="1373067"/>
          <a:ext cx="4180303" cy="441755"/>
        </a:xfrm>
        <a:custGeom>
          <a:avLst/>
          <a:gdLst/>
          <a:ahLst/>
          <a:cxnLst/>
          <a:rect l="0" t="0" r="0" b="0"/>
          <a:pathLst>
            <a:path>
              <a:moveTo>
                <a:pt x="0" y="0"/>
              </a:moveTo>
              <a:lnTo>
                <a:pt x="0" y="378719"/>
              </a:lnTo>
              <a:lnTo>
                <a:pt x="4180303" y="378719"/>
              </a:lnTo>
              <a:lnTo>
                <a:pt x="4180303"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2EBFE7-1D95-4537-8248-1D82E1BD8110}">
      <dsp:nvSpPr>
        <dsp:cNvPr id="0" name=""/>
        <dsp:cNvSpPr/>
      </dsp:nvSpPr>
      <dsp:spPr>
        <a:xfrm>
          <a:off x="4114797" y="1373067"/>
          <a:ext cx="3453895" cy="441755"/>
        </a:xfrm>
        <a:custGeom>
          <a:avLst/>
          <a:gdLst/>
          <a:ahLst/>
          <a:cxnLst/>
          <a:rect l="0" t="0" r="0" b="0"/>
          <a:pathLst>
            <a:path>
              <a:moveTo>
                <a:pt x="0" y="0"/>
              </a:moveTo>
              <a:lnTo>
                <a:pt x="0" y="378719"/>
              </a:lnTo>
              <a:lnTo>
                <a:pt x="3453895" y="378719"/>
              </a:lnTo>
              <a:lnTo>
                <a:pt x="3453895"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CD8879-BBB9-446B-A6A9-9FD8B59FCA03}">
      <dsp:nvSpPr>
        <dsp:cNvPr id="0" name=""/>
        <dsp:cNvSpPr/>
      </dsp:nvSpPr>
      <dsp:spPr>
        <a:xfrm>
          <a:off x="4114797" y="1373067"/>
          <a:ext cx="2727487" cy="441755"/>
        </a:xfrm>
        <a:custGeom>
          <a:avLst/>
          <a:gdLst/>
          <a:ahLst/>
          <a:cxnLst/>
          <a:rect l="0" t="0" r="0" b="0"/>
          <a:pathLst>
            <a:path>
              <a:moveTo>
                <a:pt x="0" y="0"/>
              </a:moveTo>
              <a:lnTo>
                <a:pt x="0" y="378719"/>
              </a:lnTo>
              <a:lnTo>
                <a:pt x="2727487" y="378719"/>
              </a:lnTo>
              <a:lnTo>
                <a:pt x="2727487"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3C9B12-06FA-46B0-A922-A26C99AAA463}">
      <dsp:nvSpPr>
        <dsp:cNvPr id="0" name=""/>
        <dsp:cNvSpPr/>
      </dsp:nvSpPr>
      <dsp:spPr>
        <a:xfrm>
          <a:off x="4114797" y="1373067"/>
          <a:ext cx="2001079" cy="441755"/>
        </a:xfrm>
        <a:custGeom>
          <a:avLst/>
          <a:gdLst/>
          <a:ahLst/>
          <a:cxnLst/>
          <a:rect l="0" t="0" r="0" b="0"/>
          <a:pathLst>
            <a:path>
              <a:moveTo>
                <a:pt x="0" y="0"/>
              </a:moveTo>
              <a:lnTo>
                <a:pt x="0" y="378719"/>
              </a:lnTo>
              <a:lnTo>
                <a:pt x="2001079" y="378719"/>
              </a:lnTo>
              <a:lnTo>
                <a:pt x="2001079"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FC9626-FAA1-45D1-96EC-7E089F6AF4BD}">
      <dsp:nvSpPr>
        <dsp:cNvPr id="0" name=""/>
        <dsp:cNvSpPr/>
      </dsp:nvSpPr>
      <dsp:spPr>
        <a:xfrm>
          <a:off x="4114797" y="1373067"/>
          <a:ext cx="1274671" cy="441755"/>
        </a:xfrm>
        <a:custGeom>
          <a:avLst/>
          <a:gdLst/>
          <a:ahLst/>
          <a:cxnLst/>
          <a:rect l="0" t="0" r="0" b="0"/>
          <a:pathLst>
            <a:path>
              <a:moveTo>
                <a:pt x="0" y="0"/>
              </a:moveTo>
              <a:lnTo>
                <a:pt x="0" y="378719"/>
              </a:lnTo>
              <a:lnTo>
                <a:pt x="1274671" y="378719"/>
              </a:lnTo>
              <a:lnTo>
                <a:pt x="1274671"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A1D609-3FB6-4F9D-BEC3-6B39D4CA6814}">
      <dsp:nvSpPr>
        <dsp:cNvPr id="0" name=""/>
        <dsp:cNvSpPr/>
      </dsp:nvSpPr>
      <dsp:spPr>
        <a:xfrm>
          <a:off x="4114797" y="1373067"/>
          <a:ext cx="548263" cy="441755"/>
        </a:xfrm>
        <a:custGeom>
          <a:avLst/>
          <a:gdLst/>
          <a:ahLst/>
          <a:cxnLst/>
          <a:rect l="0" t="0" r="0" b="0"/>
          <a:pathLst>
            <a:path>
              <a:moveTo>
                <a:pt x="0" y="0"/>
              </a:moveTo>
              <a:lnTo>
                <a:pt x="0" y="378719"/>
              </a:lnTo>
              <a:lnTo>
                <a:pt x="548263" y="378719"/>
              </a:lnTo>
              <a:lnTo>
                <a:pt x="548263"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DB5DA5-CE95-4681-9F39-D20178A35A9C}">
      <dsp:nvSpPr>
        <dsp:cNvPr id="0" name=""/>
        <dsp:cNvSpPr/>
      </dsp:nvSpPr>
      <dsp:spPr>
        <a:xfrm>
          <a:off x="3936653" y="1373067"/>
          <a:ext cx="178144" cy="441755"/>
        </a:xfrm>
        <a:custGeom>
          <a:avLst/>
          <a:gdLst/>
          <a:ahLst/>
          <a:cxnLst/>
          <a:rect l="0" t="0" r="0" b="0"/>
          <a:pathLst>
            <a:path>
              <a:moveTo>
                <a:pt x="178144" y="0"/>
              </a:moveTo>
              <a:lnTo>
                <a:pt x="178144" y="378719"/>
              </a:lnTo>
              <a:lnTo>
                <a:pt x="0" y="378719"/>
              </a:lnTo>
              <a:lnTo>
                <a:pt x="0"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CA1307-748B-4D80-8526-211CAC54F448}">
      <dsp:nvSpPr>
        <dsp:cNvPr id="0" name=""/>
        <dsp:cNvSpPr/>
      </dsp:nvSpPr>
      <dsp:spPr>
        <a:xfrm>
          <a:off x="3210245" y="1373067"/>
          <a:ext cx="904551" cy="441755"/>
        </a:xfrm>
        <a:custGeom>
          <a:avLst/>
          <a:gdLst/>
          <a:ahLst/>
          <a:cxnLst/>
          <a:rect l="0" t="0" r="0" b="0"/>
          <a:pathLst>
            <a:path>
              <a:moveTo>
                <a:pt x="904551" y="0"/>
              </a:moveTo>
              <a:lnTo>
                <a:pt x="904551" y="378719"/>
              </a:lnTo>
              <a:lnTo>
                <a:pt x="0" y="378719"/>
              </a:lnTo>
              <a:lnTo>
                <a:pt x="0"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96ABBC-D97B-4601-B36C-9A786E4C98BB}">
      <dsp:nvSpPr>
        <dsp:cNvPr id="0" name=""/>
        <dsp:cNvSpPr/>
      </dsp:nvSpPr>
      <dsp:spPr>
        <a:xfrm>
          <a:off x="2483837" y="1373067"/>
          <a:ext cx="1630959" cy="441755"/>
        </a:xfrm>
        <a:custGeom>
          <a:avLst/>
          <a:gdLst/>
          <a:ahLst/>
          <a:cxnLst/>
          <a:rect l="0" t="0" r="0" b="0"/>
          <a:pathLst>
            <a:path>
              <a:moveTo>
                <a:pt x="1630959" y="0"/>
              </a:moveTo>
              <a:lnTo>
                <a:pt x="1630959" y="378719"/>
              </a:lnTo>
              <a:lnTo>
                <a:pt x="0" y="378719"/>
              </a:lnTo>
              <a:lnTo>
                <a:pt x="0"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B58DF3-95C4-4793-93FB-7AC2EFD10C98}">
      <dsp:nvSpPr>
        <dsp:cNvPr id="0" name=""/>
        <dsp:cNvSpPr/>
      </dsp:nvSpPr>
      <dsp:spPr>
        <a:xfrm>
          <a:off x="1757429" y="1373067"/>
          <a:ext cx="2357367" cy="441755"/>
        </a:xfrm>
        <a:custGeom>
          <a:avLst/>
          <a:gdLst/>
          <a:ahLst/>
          <a:cxnLst/>
          <a:rect l="0" t="0" r="0" b="0"/>
          <a:pathLst>
            <a:path>
              <a:moveTo>
                <a:pt x="2357367" y="0"/>
              </a:moveTo>
              <a:lnTo>
                <a:pt x="2357367" y="378719"/>
              </a:lnTo>
              <a:lnTo>
                <a:pt x="0" y="378719"/>
              </a:lnTo>
              <a:lnTo>
                <a:pt x="0"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EA3512-03CA-4ED8-B295-23E99AE57E5C}">
      <dsp:nvSpPr>
        <dsp:cNvPr id="0" name=""/>
        <dsp:cNvSpPr/>
      </dsp:nvSpPr>
      <dsp:spPr>
        <a:xfrm>
          <a:off x="1031021" y="1373067"/>
          <a:ext cx="3083775" cy="441755"/>
        </a:xfrm>
        <a:custGeom>
          <a:avLst/>
          <a:gdLst/>
          <a:ahLst/>
          <a:cxnLst/>
          <a:rect l="0" t="0" r="0" b="0"/>
          <a:pathLst>
            <a:path>
              <a:moveTo>
                <a:pt x="3083775" y="0"/>
              </a:moveTo>
              <a:lnTo>
                <a:pt x="3083775" y="378719"/>
              </a:lnTo>
              <a:lnTo>
                <a:pt x="0" y="378719"/>
              </a:lnTo>
              <a:lnTo>
                <a:pt x="0"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0DCED5-CC2F-4168-AF30-9701765A5E22}">
      <dsp:nvSpPr>
        <dsp:cNvPr id="0" name=""/>
        <dsp:cNvSpPr/>
      </dsp:nvSpPr>
      <dsp:spPr>
        <a:xfrm>
          <a:off x="304613" y="1373067"/>
          <a:ext cx="3810183" cy="441755"/>
        </a:xfrm>
        <a:custGeom>
          <a:avLst/>
          <a:gdLst/>
          <a:ahLst/>
          <a:cxnLst/>
          <a:rect l="0" t="0" r="0" b="0"/>
          <a:pathLst>
            <a:path>
              <a:moveTo>
                <a:pt x="3810183" y="0"/>
              </a:moveTo>
              <a:lnTo>
                <a:pt x="3810183" y="378719"/>
              </a:lnTo>
              <a:lnTo>
                <a:pt x="0" y="378719"/>
              </a:lnTo>
              <a:lnTo>
                <a:pt x="0"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E47EC4-9540-4DEC-AB06-94ADC8BB3185}">
      <dsp:nvSpPr>
        <dsp:cNvPr id="0" name=""/>
        <dsp:cNvSpPr/>
      </dsp:nvSpPr>
      <dsp:spPr>
        <a:xfrm>
          <a:off x="1654624" y="740231"/>
          <a:ext cx="4920344" cy="632836"/>
        </a:xfrm>
        <a:prstGeom prst="rect">
          <a:avLst/>
        </a:prstGeom>
        <a:solidFill>
          <a:srgbClr val="FFDE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fa-IR" sz="2400" b="1" kern="1200" dirty="0" smtClean="0">
              <a:ln>
                <a:solidFill>
                  <a:srgbClr val="6C4916"/>
                </a:solidFill>
              </a:ln>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چارچوب تدوین اسناد توسعه بخش</a:t>
          </a:r>
          <a:endParaRPr lang="fa-IR" sz="2400" kern="1200" dirty="0">
            <a:solidFill>
              <a:schemeClr val="tx2">
                <a:lumMod val="50000"/>
              </a:schemeClr>
            </a:solidFill>
            <a:cs typeface="B Nazanin" panose="00000400000000000000" pitchFamily="2" charset="-78"/>
          </a:endParaRPr>
        </a:p>
      </dsp:txBody>
      <dsp:txXfrm>
        <a:off x="1654624" y="740231"/>
        <a:ext cx="4920344" cy="632836"/>
      </dsp:txXfrm>
    </dsp:sp>
    <dsp:sp modelId="{1025236B-2448-4757-9F38-5D3F4B97B8FE}">
      <dsp:nvSpPr>
        <dsp:cNvPr id="0" name=""/>
        <dsp:cNvSpPr/>
      </dsp:nvSpPr>
      <dsp:spPr>
        <a:xfrm>
          <a:off x="4445" y="1814822"/>
          <a:ext cx="600337" cy="2620735"/>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ar-SA"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فهرست طرح‌های </a:t>
          </a:r>
          <a:r>
            <a:rPr lang="fa-IR"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عمرانی</a:t>
          </a:r>
          <a:endParaRPr lang="fa-IR" sz="1200" kern="1200" dirty="0">
            <a:solidFill>
              <a:schemeClr val="tx2">
                <a:lumMod val="50000"/>
              </a:schemeClr>
            </a:solidFill>
            <a:cs typeface="B Nazanin" panose="00000400000000000000" pitchFamily="2" charset="-78"/>
          </a:endParaRPr>
        </a:p>
      </dsp:txBody>
      <dsp:txXfrm>
        <a:off x="4445" y="1814822"/>
        <a:ext cx="600337" cy="2620735"/>
      </dsp:txXfrm>
    </dsp:sp>
    <dsp:sp modelId="{BD2B0FA1-AA74-4DA2-A8C3-1791E67DA103}">
      <dsp:nvSpPr>
        <dsp:cNvPr id="0" name=""/>
        <dsp:cNvSpPr/>
      </dsp:nvSpPr>
      <dsp:spPr>
        <a:xfrm>
          <a:off x="730852" y="1814822"/>
          <a:ext cx="600337" cy="2632529"/>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ar-SA"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فهرست طرح‌های سرمایه</a:t>
          </a:r>
          <a:endParaRPr lang="fa-IR"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endParaRPr>
        </a:p>
        <a:p>
          <a:pPr lvl="0" algn="ctr" defTabSz="533400" rtl="1">
            <a:lnSpc>
              <a:spcPct val="90000"/>
            </a:lnSpc>
            <a:spcBef>
              <a:spcPct val="0"/>
            </a:spcBef>
            <a:spcAft>
              <a:spcPct val="35000"/>
            </a:spcAft>
          </a:pPr>
          <a:r>
            <a:rPr lang="ar-SA"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‌گذاری</a:t>
          </a:r>
          <a:endParaRPr lang="fa-IR" sz="1200" b="1" kern="1200" dirty="0">
            <a:solidFill>
              <a:schemeClr val="tx2">
                <a:lumMod val="50000"/>
              </a:schemeClr>
            </a:solidFill>
            <a:cs typeface="B Nazanin" panose="00000400000000000000" pitchFamily="2" charset="-78"/>
          </a:endParaRPr>
        </a:p>
      </dsp:txBody>
      <dsp:txXfrm>
        <a:off x="730852" y="1814822"/>
        <a:ext cx="600337" cy="2632529"/>
      </dsp:txXfrm>
    </dsp:sp>
    <dsp:sp modelId="{6988D02C-7C44-46C2-ADC5-B8DDFD37F4DA}">
      <dsp:nvSpPr>
        <dsp:cNvPr id="0" name=""/>
        <dsp:cNvSpPr/>
      </dsp:nvSpPr>
      <dsp:spPr>
        <a:xfrm>
          <a:off x="1457260" y="1814822"/>
          <a:ext cx="600337" cy="2678569"/>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ar-SA"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ساختار و سازمان فضایی هدف</a:t>
          </a:r>
          <a:endParaRPr lang="fa-IR" sz="1200" b="1" kern="1200" dirty="0">
            <a:solidFill>
              <a:schemeClr val="tx2">
                <a:lumMod val="50000"/>
              </a:schemeClr>
            </a:solidFill>
            <a:cs typeface="B Nazanin" panose="00000400000000000000" pitchFamily="2" charset="-78"/>
          </a:endParaRPr>
        </a:p>
      </dsp:txBody>
      <dsp:txXfrm>
        <a:off x="1457260" y="1814822"/>
        <a:ext cx="600337" cy="2678569"/>
      </dsp:txXfrm>
    </dsp:sp>
    <dsp:sp modelId="{E62D9220-A662-4911-9570-D42062474378}">
      <dsp:nvSpPr>
        <dsp:cNvPr id="0" name=""/>
        <dsp:cNvSpPr/>
      </dsp:nvSpPr>
      <dsp:spPr>
        <a:xfrm>
          <a:off x="2183668" y="1814822"/>
          <a:ext cx="600337" cy="2727622"/>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سیاست های اجرایی ها</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fa-IR"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کالبدی-فضایی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kern="120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sp:txBody>
      <dsp:txXfrm>
        <a:off x="2183668" y="1814822"/>
        <a:ext cx="600337" cy="2727622"/>
      </dsp:txXfrm>
    </dsp:sp>
    <dsp:sp modelId="{DBF7593A-A098-451F-A40A-56416F01DA34}">
      <dsp:nvSpPr>
        <dsp:cNvPr id="0" name=""/>
        <dsp:cNvSpPr/>
      </dsp:nvSpPr>
      <dsp:spPr>
        <a:xfrm>
          <a:off x="2910076" y="1814822"/>
          <a:ext cx="600337" cy="2728541"/>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راهبردها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ar-SA"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کالبدی-فضایی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kern="120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sp:txBody>
      <dsp:txXfrm>
        <a:off x="2910076" y="1814822"/>
        <a:ext cx="600337" cy="2728541"/>
      </dsp:txXfrm>
    </dsp:sp>
    <dsp:sp modelId="{83300590-B87B-42E1-B642-F0E1743AAA9A}">
      <dsp:nvSpPr>
        <dsp:cNvPr id="0" name=""/>
        <dsp:cNvSpPr/>
      </dsp:nvSpPr>
      <dsp:spPr>
        <a:xfrm>
          <a:off x="3636484" y="1814822"/>
          <a:ext cx="600337" cy="2698731"/>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راهبردها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ar-SA"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کالبدی-فضایی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kern="120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sp:txBody>
      <dsp:txXfrm>
        <a:off x="3636484" y="1814822"/>
        <a:ext cx="600337" cy="2698731"/>
      </dsp:txXfrm>
    </dsp:sp>
    <dsp:sp modelId="{84FABF12-D9BC-4955-BAE3-6A06DB2F2D57}">
      <dsp:nvSpPr>
        <dsp:cNvPr id="0" name=""/>
        <dsp:cNvSpPr/>
      </dsp:nvSpPr>
      <dsp:spPr>
        <a:xfrm>
          <a:off x="4362892" y="1814822"/>
          <a:ext cx="600337" cy="2719983"/>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ar-SA"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جهت‌گیری‌های توسعه</a:t>
          </a:r>
          <a:endParaRPr lang="fa-IR" sz="1200" b="1" kern="1200" dirty="0">
            <a:solidFill>
              <a:schemeClr val="tx2">
                <a:lumMod val="50000"/>
              </a:schemeClr>
            </a:solidFill>
            <a:cs typeface="B Nazanin" panose="00000400000000000000" pitchFamily="2" charset="-78"/>
          </a:endParaRPr>
        </a:p>
      </dsp:txBody>
      <dsp:txXfrm>
        <a:off x="4362892" y="1814822"/>
        <a:ext cx="600337" cy="2719983"/>
      </dsp:txXfrm>
    </dsp:sp>
    <dsp:sp modelId="{5BD59D89-2C26-413F-902C-4A208C155490}">
      <dsp:nvSpPr>
        <dsp:cNvPr id="0" name=""/>
        <dsp:cNvSpPr/>
      </dsp:nvSpPr>
      <dsp:spPr>
        <a:xfrm>
          <a:off x="5089300" y="1814822"/>
          <a:ext cx="600337" cy="2729972"/>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ar-SA"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تصویر کلان توسعه روستاهای بخش</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(اهداف کلی، اهداف کمی)</a:t>
          </a:r>
          <a:endParaRPr lang="fa-IR" sz="1200" b="0" kern="1200" dirty="0">
            <a:solidFill>
              <a:schemeClr val="tx2">
                <a:lumMod val="50000"/>
              </a:schemeClr>
            </a:solidFill>
            <a:cs typeface="B Nazanin" panose="00000400000000000000" pitchFamily="2" charset="-78"/>
          </a:endParaRPr>
        </a:p>
      </dsp:txBody>
      <dsp:txXfrm>
        <a:off x="5089300" y="1814822"/>
        <a:ext cx="600337" cy="2729972"/>
      </dsp:txXfrm>
    </dsp:sp>
    <dsp:sp modelId="{C04E78B5-A7EA-4F53-BD07-C8A28B2745A8}">
      <dsp:nvSpPr>
        <dsp:cNvPr id="0" name=""/>
        <dsp:cNvSpPr/>
      </dsp:nvSpPr>
      <dsp:spPr>
        <a:xfrm>
          <a:off x="5815708" y="1814822"/>
          <a:ext cx="600337" cy="2749396"/>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نقشه ساختار و سازمان فضایی بخش</a:t>
          </a:r>
          <a:endParaRPr lang="en-US" sz="1200" b="1" kern="120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sp:txBody>
      <dsp:txXfrm>
        <a:off x="5815708" y="1814822"/>
        <a:ext cx="600337" cy="2749396"/>
      </dsp:txXfrm>
    </dsp:sp>
    <dsp:sp modelId="{AC48BBF2-6507-4493-B86B-6E0E4E57C046}">
      <dsp:nvSpPr>
        <dsp:cNvPr id="0" name=""/>
        <dsp:cNvSpPr/>
      </dsp:nvSpPr>
      <dsp:spPr>
        <a:xfrm>
          <a:off x="6542116" y="1814822"/>
          <a:ext cx="600337" cy="2727007"/>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255" tIns="8255" rIns="8255" bIns="8255" numCol="1" spcCol="1270" anchor="ctr" anchorCtr="0">
          <a:noAutofit/>
        </a:bodyPr>
        <a:lstStyle/>
        <a:p>
          <a:pPr lvl="0" algn="ctr" defTabSz="577850" rtl="1">
            <a:lnSpc>
              <a:spcPct val="90000"/>
            </a:lnSpc>
            <a:spcBef>
              <a:spcPct val="0"/>
            </a:spcBef>
            <a:spcAft>
              <a:spcPct val="35000"/>
            </a:spcAft>
          </a:pPr>
          <a:r>
            <a:rPr lang="fa-IR" sz="13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محدودیت ها </a:t>
          </a:r>
        </a:p>
        <a:p>
          <a:pPr lvl="0" algn="ctr" defTabSz="577850" rtl="1">
            <a:lnSpc>
              <a:spcPct val="90000"/>
            </a:lnSpc>
            <a:spcBef>
              <a:spcPct val="0"/>
            </a:spcBef>
            <a:spcAft>
              <a:spcPct val="35000"/>
            </a:spcAft>
          </a:pPr>
          <a:r>
            <a:rPr lang="fa-IR" sz="13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fa-IR" sz="1300" b="1"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کالبدی-فضایی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kern="120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sp:txBody>
      <dsp:txXfrm>
        <a:off x="6542116" y="1814822"/>
        <a:ext cx="600337" cy="2727007"/>
      </dsp:txXfrm>
    </dsp:sp>
    <dsp:sp modelId="{0866CC9E-02EC-4A52-AB4E-C81E141EBA8B}">
      <dsp:nvSpPr>
        <dsp:cNvPr id="0" name=""/>
        <dsp:cNvSpPr/>
      </dsp:nvSpPr>
      <dsp:spPr>
        <a:xfrm>
          <a:off x="7268523" y="1814822"/>
          <a:ext cx="600337" cy="2770942"/>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ar-SA" sz="14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قابلیت‌ها</a:t>
          </a:r>
          <a:r>
            <a:rPr lang="fa-IR" sz="14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fa-IR"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ar-SA"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کالبدی-فضایی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kern="120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sp:txBody>
      <dsp:txXfrm>
        <a:off x="7268523" y="1814822"/>
        <a:ext cx="600337" cy="2770942"/>
      </dsp:txXfrm>
    </dsp:sp>
    <dsp:sp modelId="{9A5F8976-16D6-438E-AFE2-2BFA82DD99C3}">
      <dsp:nvSpPr>
        <dsp:cNvPr id="0" name=""/>
        <dsp:cNvSpPr/>
      </dsp:nvSpPr>
      <dsp:spPr>
        <a:xfrm>
          <a:off x="7994931" y="1814822"/>
          <a:ext cx="600337" cy="2822490"/>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ar-SA"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تبیین و تحلیل وضع موجود روستاهای بخش</a:t>
          </a:r>
          <a:endParaRPr lang="fa-IR" sz="1200" b="1" kern="1200" dirty="0">
            <a:solidFill>
              <a:schemeClr val="tx2">
                <a:lumMod val="50000"/>
              </a:schemeClr>
            </a:solidFill>
            <a:cs typeface="B Nazanin" panose="00000400000000000000" pitchFamily="2" charset="-78"/>
          </a:endParaRPr>
        </a:p>
      </dsp:txBody>
      <dsp:txXfrm>
        <a:off x="7994931" y="1814822"/>
        <a:ext cx="600337" cy="282249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8250" y="0"/>
            <a:ext cx="2889250" cy="496888"/>
          </a:xfrm>
          <a:prstGeom prst="rect">
            <a:avLst/>
          </a:prstGeom>
        </p:spPr>
        <p:txBody>
          <a:bodyPr vert="horz" lIns="91440" tIns="45720" rIns="91440" bIns="45720" rtlCol="0"/>
          <a:lstStyle>
            <a:lvl1pPr algn="r">
              <a:defRPr sz="1200"/>
            </a:lvl1pPr>
          </a:lstStyle>
          <a:p>
            <a:fld id="{63542D9F-157F-4887-A7A7-0F603B76E2C2}" type="datetimeFigureOut">
              <a:rPr lang="en-US" smtClean="0"/>
              <a:t>10/10/2020</a:t>
            </a:fld>
            <a:endParaRPr lang="en-US"/>
          </a:p>
        </p:txBody>
      </p:sp>
      <p:sp>
        <p:nvSpPr>
          <p:cNvPr id="4" name="Slide Image Placeholder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750" y="4776788"/>
            <a:ext cx="5335588" cy="39084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9750"/>
            <a:ext cx="288925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8250" y="9429750"/>
            <a:ext cx="2889250" cy="496888"/>
          </a:xfrm>
          <a:prstGeom prst="rect">
            <a:avLst/>
          </a:prstGeom>
        </p:spPr>
        <p:txBody>
          <a:bodyPr vert="horz" lIns="91440" tIns="45720" rIns="91440" bIns="45720" rtlCol="0" anchor="b"/>
          <a:lstStyle>
            <a:lvl1pPr algn="r">
              <a:defRPr sz="1200"/>
            </a:lvl1pPr>
          </a:lstStyle>
          <a:p>
            <a:fld id="{EE7533FD-C23A-4AF1-BDAA-F21665760354}" type="slidenum">
              <a:rPr lang="en-US" smtClean="0"/>
              <a:t>‹#›</a:t>
            </a:fld>
            <a:endParaRPr lang="en-US"/>
          </a:p>
        </p:txBody>
      </p:sp>
    </p:spTree>
    <p:extLst>
      <p:ext uri="{BB962C8B-B14F-4D97-AF65-F5344CB8AC3E}">
        <p14:creationId xmlns:p14="http://schemas.microsoft.com/office/powerpoint/2010/main" val="414028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9050" y="1109663"/>
            <a:ext cx="9156700" cy="757237"/>
            <a:chOff x="0" y="0"/>
            <a:chExt cx="5768" cy="477"/>
          </a:xfrm>
        </p:grpSpPr>
        <p:sp>
          <p:nvSpPr>
            <p:cNvPr id="5" name="Freeform 3"/>
            <p:cNvSpPr>
              <a:spLocks/>
            </p:cNvSpPr>
            <p:nvPr/>
          </p:nvSpPr>
          <p:spPr bwMode="auto">
            <a:xfrm>
              <a:off x="5" y="0"/>
              <a:ext cx="5763" cy="477"/>
            </a:xfrm>
            <a:custGeom>
              <a:avLst/>
              <a:gdLst>
                <a:gd name="T0" fmla="*/ 0 w 5763"/>
                <a:gd name="T1" fmla="*/ 450 h 477"/>
                <a:gd name="T2" fmla="*/ 3 w 5763"/>
                <a:gd name="T3" fmla="*/ 0 h 477"/>
                <a:gd name="T4" fmla="*/ 5763 w 5763"/>
                <a:gd name="T5" fmla="*/ 0 h 477"/>
                <a:gd name="T6" fmla="*/ 5763 w 5763"/>
                <a:gd name="T7" fmla="*/ 465 h 477"/>
                <a:gd name="T8" fmla="*/ 4821 w 5763"/>
                <a:gd name="T9" fmla="*/ 477 h 477"/>
                <a:gd name="T10" fmla="*/ 4326 w 5763"/>
                <a:gd name="T11" fmla="*/ 447 h 477"/>
                <a:gd name="T12" fmla="*/ 3783 w 5763"/>
                <a:gd name="T13" fmla="*/ 465 h 477"/>
                <a:gd name="T14" fmla="*/ 3417 w 5763"/>
                <a:gd name="T15" fmla="*/ 456 h 477"/>
                <a:gd name="T16" fmla="*/ 2973 w 5763"/>
                <a:gd name="T17" fmla="*/ 459 h 477"/>
                <a:gd name="T18" fmla="*/ 2451 w 5763"/>
                <a:gd name="T19" fmla="*/ 453 h 477"/>
                <a:gd name="T20" fmla="*/ 2289 w 5763"/>
                <a:gd name="T21" fmla="*/ 441 h 477"/>
                <a:gd name="T22" fmla="*/ 2010 w 5763"/>
                <a:gd name="T23" fmla="*/ 453 h 477"/>
                <a:gd name="T24" fmla="*/ 1827 w 5763"/>
                <a:gd name="T25" fmla="*/ 450 h 477"/>
                <a:gd name="T26" fmla="*/ 1215 w 5763"/>
                <a:gd name="T27" fmla="*/ 465 h 477"/>
                <a:gd name="T28" fmla="*/ 660 w 5763"/>
                <a:gd name="T29" fmla="*/ 456 h 477"/>
                <a:gd name="T30" fmla="*/ 0 w 5763"/>
                <a:gd name="T31" fmla="*/ 450 h 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195"/>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Freeform 4"/>
            <p:cNvSpPr>
              <a:spLocks/>
            </p:cNvSpPr>
            <p:nvPr/>
          </p:nvSpPr>
          <p:spPr bwMode="auto">
            <a:xfrm>
              <a:off x="0" y="98"/>
              <a:ext cx="256" cy="253"/>
            </a:xfrm>
            <a:custGeom>
              <a:avLst/>
              <a:gdLst>
                <a:gd name="T0" fmla="*/ 8 w 256"/>
                <a:gd name="T1" fmla="*/ 190 h 253"/>
                <a:gd name="T2" fmla="*/ 71 w 256"/>
                <a:gd name="T3" fmla="*/ 115 h 253"/>
                <a:gd name="T4" fmla="*/ 203 w 256"/>
                <a:gd name="T5" fmla="*/ 16 h 253"/>
                <a:gd name="T6" fmla="*/ 251 w 256"/>
                <a:gd name="T7" fmla="*/ 19 h 253"/>
                <a:gd name="T8" fmla="*/ 236 w 256"/>
                <a:gd name="T9" fmla="*/ 46 h 253"/>
                <a:gd name="T10" fmla="*/ 176 w 256"/>
                <a:gd name="T11" fmla="*/ 82 h 253"/>
                <a:gd name="T12" fmla="*/ 92 w 256"/>
                <a:gd name="T13" fmla="*/ 154 h 253"/>
                <a:gd name="T14" fmla="*/ 23 w 256"/>
                <a:gd name="T15" fmla="*/ 247 h 253"/>
                <a:gd name="T16" fmla="*/ 8 w 256"/>
                <a:gd name="T17" fmla="*/ 190 h 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Freeform 5"/>
            <p:cNvSpPr>
              <a:spLocks/>
            </p:cNvSpPr>
            <p:nvPr/>
          </p:nvSpPr>
          <p:spPr bwMode="auto">
            <a:xfrm>
              <a:off x="56" y="0"/>
              <a:ext cx="708" cy="459"/>
            </a:xfrm>
            <a:custGeom>
              <a:avLst/>
              <a:gdLst>
                <a:gd name="T0" fmla="*/ 0 w 708"/>
                <a:gd name="T1" fmla="*/ 432 h 459"/>
                <a:gd name="T2" fmla="*/ 0 w 708"/>
                <a:gd name="T3" fmla="*/ 453 h 459"/>
                <a:gd name="T4" fmla="*/ 72 w 708"/>
                <a:gd name="T5" fmla="*/ 324 h 459"/>
                <a:gd name="T6" fmla="*/ 198 w 708"/>
                <a:gd name="T7" fmla="*/ 201 h 459"/>
                <a:gd name="T8" fmla="*/ 366 w 708"/>
                <a:gd name="T9" fmla="*/ 102 h 459"/>
                <a:gd name="T10" fmla="*/ 531 w 708"/>
                <a:gd name="T11" fmla="*/ 36 h 459"/>
                <a:gd name="T12" fmla="*/ 609 w 708"/>
                <a:gd name="T13" fmla="*/ 0 h 459"/>
                <a:gd name="T14" fmla="*/ 708 w 708"/>
                <a:gd name="T15" fmla="*/ 3 h 459"/>
                <a:gd name="T16" fmla="*/ 591 w 708"/>
                <a:gd name="T17" fmla="*/ 66 h 459"/>
                <a:gd name="T18" fmla="*/ 417 w 708"/>
                <a:gd name="T19" fmla="*/ 126 h 459"/>
                <a:gd name="T20" fmla="*/ 237 w 708"/>
                <a:gd name="T21" fmla="*/ 231 h 459"/>
                <a:gd name="T22" fmla="*/ 117 w 708"/>
                <a:gd name="T23" fmla="*/ 345 h 459"/>
                <a:gd name="T24" fmla="*/ 51 w 708"/>
                <a:gd name="T25" fmla="*/ 459 h 459"/>
                <a:gd name="T26" fmla="*/ 0 w 708"/>
                <a:gd name="T27" fmla="*/ 45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8" name="Freeform 6"/>
            <p:cNvSpPr>
              <a:spLocks/>
            </p:cNvSpPr>
            <p:nvPr/>
          </p:nvSpPr>
          <p:spPr bwMode="auto">
            <a:xfrm>
              <a:off x="131" y="269"/>
              <a:ext cx="251" cy="194"/>
            </a:xfrm>
            <a:custGeom>
              <a:avLst/>
              <a:gdLst>
                <a:gd name="T0" fmla="*/ 21 w 251"/>
                <a:gd name="T1" fmla="*/ 163 h 194"/>
                <a:gd name="T2" fmla="*/ 9 w 251"/>
                <a:gd name="T3" fmla="*/ 184 h 194"/>
                <a:gd name="T4" fmla="*/ 75 w 251"/>
                <a:gd name="T5" fmla="*/ 103 h 194"/>
                <a:gd name="T6" fmla="*/ 165 w 251"/>
                <a:gd name="T7" fmla="*/ 28 h 194"/>
                <a:gd name="T8" fmla="*/ 207 w 251"/>
                <a:gd name="T9" fmla="*/ 7 h 194"/>
                <a:gd name="T10" fmla="*/ 246 w 251"/>
                <a:gd name="T11" fmla="*/ 4 h 194"/>
                <a:gd name="T12" fmla="*/ 237 w 251"/>
                <a:gd name="T13" fmla="*/ 34 h 194"/>
                <a:gd name="T14" fmla="*/ 183 w 251"/>
                <a:gd name="T15" fmla="*/ 61 h 194"/>
                <a:gd name="T16" fmla="*/ 108 w 251"/>
                <a:gd name="T17" fmla="*/ 124 h 194"/>
                <a:gd name="T18" fmla="*/ 54 w 251"/>
                <a:gd name="T19" fmla="*/ 190 h 194"/>
                <a:gd name="T20" fmla="*/ 6 w 251"/>
                <a:gd name="T21" fmla="*/ 184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Freeform 7"/>
            <p:cNvSpPr>
              <a:spLocks/>
            </p:cNvSpPr>
            <p:nvPr/>
          </p:nvSpPr>
          <p:spPr bwMode="auto">
            <a:xfrm>
              <a:off x="341" y="0"/>
              <a:ext cx="159" cy="72"/>
            </a:xfrm>
            <a:custGeom>
              <a:avLst/>
              <a:gdLst>
                <a:gd name="T0" fmla="*/ 99 w 159"/>
                <a:gd name="T1" fmla="*/ 0 h 72"/>
                <a:gd name="T2" fmla="*/ 15 w 159"/>
                <a:gd name="T3" fmla="*/ 36 h 72"/>
                <a:gd name="T4" fmla="*/ 6 w 159"/>
                <a:gd name="T5" fmla="*/ 60 h 72"/>
                <a:gd name="T6" fmla="*/ 36 w 159"/>
                <a:gd name="T7" fmla="*/ 69 h 72"/>
                <a:gd name="T8" fmla="*/ 87 w 159"/>
                <a:gd name="T9" fmla="*/ 42 h 72"/>
                <a:gd name="T10" fmla="*/ 159 w 159"/>
                <a:gd name="T11" fmla="*/ 0 h 72"/>
                <a:gd name="T12" fmla="*/ 99 w 159"/>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Freeform 8"/>
            <p:cNvSpPr>
              <a:spLocks/>
            </p:cNvSpPr>
            <p:nvPr/>
          </p:nvSpPr>
          <p:spPr bwMode="auto">
            <a:xfrm>
              <a:off x="488" y="0"/>
              <a:ext cx="455" cy="216"/>
            </a:xfrm>
            <a:custGeom>
              <a:avLst/>
              <a:gdLst>
                <a:gd name="T0" fmla="*/ 395 w 455"/>
                <a:gd name="T1" fmla="*/ 0 h 216"/>
                <a:gd name="T2" fmla="*/ 338 w 455"/>
                <a:gd name="T3" fmla="*/ 48 h 216"/>
                <a:gd name="T4" fmla="*/ 242 w 455"/>
                <a:gd name="T5" fmla="*/ 102 h 216"/>
                <a:gd name="T6" fmla="*/ 104 w 455"/>
                <a:gd name="T7" fmla="*/ 147 h 216"/>
                <a:gd name="T8" fmla="*/ 35 w 455"/>
                <a:gd name="T9" fmla="*/ 168 h 216"/>
                <a:gd name="T10" fmla="*/ 8 w 455"/>
                <a:gd name="T11" fmla="*/ 192 h 216"/>
                <a:gd name="T12" fmla="*/ 8 w 455"/>
                <a:gd name="T13" fmla="*/ 213 h 216"/>
                <a:gd name="T14" fmla="*/ 59 w 455"/>
                <a:gd name="T15" fmla="*/ 213 h 216"/>
                <a:gd name="T16" fmla="*/ 86 w 455"/>
                <a:gd name="T17" fmla="*/ 192 h 216"/>
                <a:gd name="T18" fmla="*/ 173 w 455"/>
                <a:gd name="T19" fmla="*/ 159 h 216"/>
                <a:gd name="T20" fmla="*/ 299 w 455"/>
                <a:gd name="T21" fmla="*/ 126 h 216"/>
                <a:gd name="T22" fmla="*/ 392 w 455"/>
                <a:gd name="T23" fmla="*/ 72 h 216"/>
                <a:gd name="T24" fmla="*/ 455 w 455"/>
                <a:gd name="T25" fmla="*/ 0 h 216"/>
                <a:gd name="T26" fmla="*/ 395 w 455"/>
                <a:gd name="T27" fmla="*/ 0 h 2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Freeform 9"/>
            <p:cNvSpPr>
              <a:spLocks/>
            </p:cNvSpPr>
            <p:nvPr/>
          </p:nvSpPr>
          <p:spPr bwMode="auto">
            <a:xfrm>
              <a:off x="1448" y="37"/>
              <a:ext cx="414" cy="108"/>
            </a:xfrm>
            <a:custGeom>
              <a:avLst/>
              <a:gdLst>
                <a:gd name="T0" fmla="*/ 0 w 414"/>
                <a:gd name="T1" fmla="*/ 11 h 108"/>
                <a:gd name="T2" fmla="*/ 24 w 414"/>
                <a:gd name="T3" fmla="*/ 11 h 108"/>
                <a:gd name="T4" fmla="*/ 156 w 414"/>
                <a:gd name="T5" fmla="*/ 2 h 108"/>
                <a:gd name="T6" fmla="*/ 288 w 414"/>
                <a:gd name="T7" fmla="*/ 23 h 108"/>
                <a:gd name="T8" fmla="*/ 384 w 414"/>
                <a:gd name="T9" fmla="*/ 53 h 108"/>
                <a:gd name="T10" fmla="*/ 411 w 414"/>
                <a:gd name="T11" fmla="*/ 74 h 108"/>
                <a:gd name="T12" fmla="*/ 405 w 414"/>
                <a:gd name="T13" fmla="*/ 104 h 108"/>
                <a:gd name="T14" fmla="*/ 363 w 414"/>
                <a:gd name="T15" fmla="*/ 101 h 108"/>
                <a:gd name="T16" fmla="*/ 294 w 414"/>
                <a:gd name="T17" fmla="*/ 77 h 108"/>
                <a:gd name="T18" fmla="*/ 174 w 414"/>
                <a:gd name="T19" fmla="*/ 50 h 108"/>
                <a:gd name="T20" fmla="*/ 72 w 414"/>
                <a:gd name="T21" fmla="*/ 62 h 108"/>
                <a:gd name="T22" fmla="*/ 36 w 414"/>
                <a:gd name="T23" fmla="*/ 59 h 108"/>
                <a:gd name="T24" fmla="*/ 0 w 414"/>
                <a:gd name="T25" fmla="*/ 11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Freeform 10"/>
            <p:cNvSpPr>
              <a:spLocks/>
            </p:cNvSpPr>
            <p:nvPr/>
          </p:nvSpPr>
          <p:spPr bwMode="auto">
            <a:xfrm>
              <a:off x="1790" y="0"/>
              <a:ext cx="520" cy="225"/>
            </a:xfrm>
            <a:custGeom>
              <a:avLst/>
              <a:gdLst>
                <a:gd name="T0" fmla="*/ 42 w 520"/>
                <a:gd name="T1" fmla="*/ 0 h 225"/>
                <a:gd name="T2" fmla="*/ 12 w 520"/>
                <a:gd name="T3" fmla="*/ 24 h 225"/>
                <a:gd name="T4" fmla="*/ 114 w 520"/>
                <a:gd name="T5" fmla="*/ 54 h 225"/>
                <a:gd name="T6" fmla="*/ 240 w 520"/>
                <a:gd name="T7" fmla="*/ 117 h 225"/>
                <a:gd name="T8" fmla="*/ 333 w 520"/>
                <a:gd name="T9" fmla="*/ 153 h 225"/>
                <a:gd name="T10" fmla="*/ 438 w 520"/>
                <a:gd name="T11" fmla="*/ 219 h 225"/>
                <a:gd name="T12" fmla="*/ 426 w 520"/>
                <a:gd name="T13" fmla="*/ 192 h 225"/>
                <a:gd name="T14" fmla="*/ 441 w 520"/>
                <a:gd name="T15" fmla="*/ 180 h 225"/>
                <a:gd name="T16" fmla="*/ 519 w 520"/>
                <a:gd name="T17" fmla="*/ 216 h 225"/>
                <a:gd name="T18" fmla="*/ 450 w 520"/>
                <a:gd name="T19" fmla="*/ 162 h 225"/>
                <a:gd name="T20" fmla="*/ 381 w 520"/>
                <a:gd name="T21" fmla="*/ 135 h 225"/>
                <a:gd name="T22" fmla="*/ 285 w 520"/>
                <a:gd name="T23" fmla="*/ 84 h 225"/>
                <a:gd name="T24" fmla="*/ 186 w 520"/>
                <a:gd name="T25" fmla="*/ 18 h 225"/>
                <a:gd name="T26" fmla="*/ 123 w 520"/>
                <a:gd name="T27" fmla="*/ 0 h 225"/>
                <a:gd name="T28" fmla="*/ 42 w 520"/>
                <a:gd name="T29" fmla="*/ 0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Freeform 11"/>
            <p:cNvSpPr>
              <a:spLocks/>
            </p:cNvSpPr>
            <p:nvPr/>
          </p:nvSpPr>
          <p:spPr bwMode="auto">
            <a:xfrm>
              <a:off x="1943" y="154"/>
              <a:ext cx="431" cy="233"/>
            </a:xfrm>
            <a:custGeom>
              <a:avLst/>
              <a:gdLst>
                <a:gd name="T0" fmla="*/ 6 w 431"/>
                <a:gd name="T1" fmla="*/ 38 h 233"/>
                <a:gd name="T2" fmla="*/ 9 w 431"/>
                <a:gd name="T3" fmla="*/ 20 h 233"/>
                <a:gd name="T4" fmla="*/ 42 w 431"/>
                <a:gd name="T5" fmla="*/ 2 h 233"/>
                <a:gd name="T6" fmla="*/ 90 w 431"/>
                <a:gd name="T7" fmla="*/ 35 h 233"/>
                <a:gd name="T8" fmla="*/ 189 w 431"/>
                <a:gd name="T9" fmla="*/ 89 h 233"/>
                <a:gd name="T10" fmla="*/ 288 w 431"/>
                <a:gd name="T11" fmla="*/ 140 h 233"/>
                <a:gd name="T12" fmla="*/ 375 w 431"/>
                <a:gd name="T13" fmla="*/ 176 h 233"/>
                <a:gd name="T14" fmla="*/ 396 w 431"/>
                <a:gd name="T15" fmla="*/ 176 h 233"/>
                <a:gd name="T16" fmla="*/ 429 w 431"/>
                <a:gd name="T17" fmla="*/ 212 h 233"/>
                <a:gd name="T18" fmla="*/ 408 w 431"/>
                <a:gd name="T19" fmla="*/ 233 h 233"/>
                <a:gd name="T20" fmla="*/ 333 w 431"/>
                <a:gd name="T21" fmla="*/ 212 h 233"/>
                <a:gd name="T22" fmla="*/ 186 w 431"/>
                <a:gd name="T23" fmla="*/ 143 h 233"/>
                <a:gd name="T24" fmla="*/ 48 w 431"/>
                <a:gd name="T25" fmla="*/ 68 h 233"/>
                <a:gd name="T26" fmla="*/ 6 w 431"/>
                <a:gd name="T27" fmla="*/ 38 h 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Freeform 12"/>
            <p:cNvSpPr>
              <a:spLocks/>
            </p:cNvSpPr>
            <p:nvPr/>
          </p:nvSpPr>
          <p:spPr bwMode="auto">
            <a:xfrm>
              <a:off x="2262" y="87"/>
              <a:ext cx="396" cy="227"/>
            </a:xfrm>
            <a:custGeom>
              <a:avLst/>
              <a:gdLst>
                <a:gd name="T0" fmla="*/ 2 w 396"/>
                <a:gd name="T1" fmla="*/ 9 h 227"/>
                <a:gd name="T2" fmla="*/ 53 w 396"/>
                <a:gd name="T3" fmla="*/ 66 h 227"/>
                <a:gd name="T4" fmla="*/ 176 w 396"/>
                <a:gd name="T5" fmla="*/ 132 h 227"/>
                <a:gd name="T6" fmla="*/ 293 w 396"/>
                <a:gd name="T7" fmla="*/ 189 h 227"/>
                <a:gd name="T8" fmla="*/ 341 w 396"/>
                <a:gd name="T9" fmla="*/ 222 h 227"/>
                <a:gd name="T10" fmla="*/ 377 w 396"/>
                <a:gd name="T11" fmla="*/ 219 h 227"/>
                <a:gd name="T12" fmla="*/ 377 w 396"/>
                <a:gd name="T13" fmla="*/ 180 h 227"/>
                <a:gd name="T14" fmla="*/ 260 w 396"/>
                <a:gd name="T15" fmla="*/ 126 h 227"/>
                <a:gd name="T16" fmla="*/ 113 w 396"/>
                <a:gd name="T17" fmla="*/ 51 h 227"/>
                <a:gd name="T18" fmla="*/ 41 w 396"/>
                <a:gd name="T19" fmla="*/ 9 h 227"/>
                <a:gd name="T20" fmla="*/ 2 w 396"/>
                <a:gd name="T21" fmla="*/ 9 h 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Freeform 13"/>
            <p:cNvSpPr>
              <a:spLocks/>
            </p:cNvSpPr>
            <p:nvPr/>
          </p:nvSpPr>
          <p:spPr bwMode="auto">
            <a:xfrm>
              <a:off x="2264" y="240"/>
              <a:ext cx="516" cy="223"/>
            </a:xfrm>
            <a:custGeom>
              <a:avLst/>
              <a:gdLst>
                <a:gd name="T0" fmla="*/ 3 w 516"/>
                <a:gd name="T1" fmla="*/ 10 h 223"/>
                <a:gd name="T2" fmla="*/ 105 w 516"/>
                <a:gd name="T3" fmla="*/ 97 h 223"/>
                <a:gd name="T4" fmla="*/ 243 w 516"/>
                <a:gd name="T5" fmla="*/ 178 h 223"/>
                <a:gd name="T6" fmla="*/ 357 w 516"/>
                <a:gd name="T7" fmla="*/ 217 h 223"/>
                <a:gd name="T8" fmla="*/ 498 w 516"/>
                <a:gd name="T9" fmla="*/ 214 h 223"/>
                <a:gd name="T10" fmla="*/ 468 w 516"/>
                <a:gd name="T11" fmla="*/ 187 h 223"/>
                <a:gd name="T12" fmla="*/ 309 w 516"/>
                <a:gd name="T13" fmla="*/ 136 h 223"/>
                <a:gd name="T14" fmla="*/ 123 w 516"/>
                <a:gd name="T15" fmla="*/ 34 h 223"/>
                <a:gd name="T16" fmla="*/ 3 w 516"/>
                <a:gd name="T17" fmla="*/ 10 h 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Freeform 14"/>
            <p:cNvSpPr>
              <a:spLocks/>
            </p:cNvSpPr>
            <p:nvPr/>
          </p:nvSpPr>
          <p:spPr bwMode="auto">
            <a:xfrm>
              <a:off x="2723" y="324"/>
              <a:ext cx="414" cy="100"/>
            </a:xfrm>
            <a:custGeom>
              <a:avLst/>
              <a:gdLst>
                <a:gd name="T0" fmla="*/ 69 w 414"/>
                <a:gd name="T1" fmla="*/ 60 h 100"/>
                <a:gd name="T2" fmla="*/ 12 w 414"/>
                <a:gd name="T3" fmla="*/ 42 h 100"/>
                <a:gd name="T4" fmla="*/ 3 w 414"/>
                <a:gd name="T5" fmla="*/ 15 h 100"/>
                <a:gd name="T6" fmla="*/ 30 w 414"/>
                <a:gd name="T7" fmla="*/ 0 h 100"/>
                <a:gd name="T8" fmla="*/ 117 w 414"/>
                <a:gd name="T9" fmla="*/ 18 h 100"/>
                <a:gd name="T10" fmla="*/ 243 w 414"/>
                <a:gd name="T11" fmla="*/ 48 h 100"/>
                <a:gd name="T12" fmla="*/ 387 w 414"/>
                <a:gd name="T13" fmla="*/ 48 h 100"/>
                <a:gd name="T14" fmla="*/ 408 w 414"/>
                <a:gd name="T15" fmla="*/ 54 h 100"/>
                <a:gd name="T16" fmla="*/ 381 w 414"/>
                <a:gd name="T17" fmla="*/ 87 h 100"/>
                <a:gd name="T18" fmla="*/ 318 w 414"/>
                <a:gd name="T19" fmla="*/ 99 h 100"/>
                <a:gd name="T20" fmla="*/ 195 w 414"/>
                <a:gd name="T21" fmla="*/ 93 h 100"/>
                <a:gd name="T22" fmla="*/ 69 w 414"/>
                <a:gd name="T23" fmla="*/ 6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Freeform 15"/>
            <p:cNvSpPr>
              <a:spLocks/>
            </p:cNvSpPr>
            <p:nvPr/>
          </p:nvSpPr>
          <p:spPr bwMode="auto">
            <a:xfrm>
              <a:off x="3165" y="375"/>
              <a:ext cx="150" cy="72"/>
            </a:xfrm>
            <a:custGeom>
              <a:avLst/>
              <a:gdLst>
                <a:gd name="T0" fmla="*/ 3 w 150"/>
                <a:gd name="T1" fmla="*/ 67 h 72"/>
                <a:gd name="T2" fmla="*/ 84 w 150"/>
                <a:gd name="T3" fmla="*/ 19 h 72"/>
                <a:gd name="T4" fmla="*/ 123 w 150"/>
                <a:gd name="T5" fmla="*/ 1 h 72"/>
                <a:gd name="T6" fmla="*/ 150 w 150"/>
                <a:gd name="T7" fmla="*/ 22 h 72"/>
                <a:gd name="T8" fmla="*/ 123 w 150"/>
                <a:gd name="T9" fmla="*/ 55 h 72"/>
                <a:gd name="T10" fmla="*/ 90 w 150"/>
                <a:gd name="T11" fmla="*/ 70 h 72"/>
                <a:gd name="T12" fmla="*/ 0 w 150"/>
                <a:gd name="T13" fmla="*/ 67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Freeform 16"/>
            <p:cNvSpPr>
              <a:spLocks/>
            </p:cNvSpPr>
            <p:nvPr/>
          </p:nvSpPr>
          <p:spPr bwMode="auto">
            <a:xfrm>
              <a:off x="3463" y="267"/>
              <a:ext cx="148" cy="91"/>
            </a:xfrm>
            <a:custGeom>
              <a:avLst/>
              <a:gdLst>
                <a:gd name="T0" fmla="*/ 1 w 148"/>
                <a:gd name="T1" fmla="*/ 69 h 91"/>
                <a:gd name="T2" fmla="*/ 25 w 148"/>
                <a:gd name="T3" fmla="*/ 51 h 91"/>
                <a:gd name="T4" fmla="*/ 100 w 148"/>
                <a:gd name="T5" fmla="*/ 9 h 91"/>
                <a:gd name="T6" fmla="*/ 133 w 148"/>
                <a:gd name="T7" fmla="*/ 3 h 91"/>
                <a:gd name="T8" fmla="*/ 136 w 148"/>
                <a:gd name="T9" fmla="*/ 27 h 91"/>
                <a:gd name="T10" fmla="*/ 61 w 148"/>
                <a:gd name="T11" fmla="*/ 75 h 91"/>
                <a:gd name="T12" fmla="*/ 19 w 148"/>
                <a:gd name="T13" fmla="*/ 90 h 91"/>
                <a:gd name="T14" fmla="*/ 1 w 148"/>
                <a:gd name="T15" fmla="*/ 69 h 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Freeform 17"/>
            <p:cNvSpPr>
              <a:spLocks/>
            </p:cNvSpPr>
            <p:nvPr/>
          </p:nvSpPr>
          <p:spPr bwMode="auto">
            <a:xfrm>
              <a:off x="3580" y="58"/>
              <a:ext cx="938" cy="158"/>
            </a:xfrm>
            <a:custGeom>
              <a:avLst/>
              <a:gdLst>
                <a:gd name="T0" fmla="*/ 172 w 938"/>
                <a:gd name="T1" fmla="*/ 86 h 158"/>
                <a:gd name="T2" fmla="*/ 61 w 938"/>
                <a:gd name="T3" fmla="*/ 137 h 158"/>
                <a:gd name="T4" fmla="*/ 16 w 938"/>
                <a:gd name="T5" fmla="*/ 155 h 158"/>
                <a:gd name="T6" fmla="*/ 7 w 938"/>
                <a:gd name="T7" fmla="*/ 122 h 158"/>
                <a:gd name="T8" fmla="*/ 58 w 938"/>
                <a:gd name="T9" fmla="*/ 80 h 158"/>
                <a:gd name="T10" fmla="*/ 172 w 938"/>
                <a:gd name="T11" fmla="*/ 38 h 158"/>
                <a:gd name="T12" fmla="*/ 304 w 938"/>
                <a:gd name="T13" fmla="*/ 11 h 158"/>
                <a:gd name="T14" fmla="*/ 463 w 938"/>
                <a:gd name="T15" fmla="*/ 2 h 158"/>
                <a:gd name="T16" fmla="*/ 631 w 938"/>
                <a:gd name="T17" fmla="*/ 23 h 158"/>
                <a:gd name="T18" fmla="*/ 796 w 938"/>
                <a:gd name="T19" fmla="*/ 53 h 158"/>
                <a:gd name="T20" fmla="*/ 841 w 938"/>
                <a:gd name="T21" fmla="*/ 47 h 158"/>
                <a:gd name="T22" fmla="*/ 907 w 938"/>
                <a:gd name="T23" fmla="*/ 71 h 158"/>
                <a:gd name="T24" fmla="*/ 919 w 938"/>
                <a:gd name="T25" fmla="*/ 101 h 158"/>
                <a:gd name="T26" fmla="*/ 793 w 938"/>
                <a:gd name="T27" fmla="*/ 98 h 158"/>
                <a:gd name="T28" fmla="*/ 634 w 938"/>
                <a:gd name="T29" fmla="*/ 62 h 158"/>
                <a:gd name="T30" fmla="*/ 439 w 938"/>
                <a:gd name="T31" fmla="*/ 38 h 158"/>
                <a:gd name="T32" fmla="*/ 238 w 938"/>
                <a:gd name="T33" fmla="*/ 59 h 158"/>
                <a:gd name="T34" fmla="*/ 172 w 938"/>
                <a:gd name="T35" fmla="*/ 86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Freeform 18"/>
            <p:cNvSpPr>
              <a:spLocks/>
            </p:cNvSpPr>
            <p:nvPr/>
          </p:nvSpPr>
          <p:spPr bwMode="auto">
            <a:xfrm>
              <a:off x="3686" y="145"/>
              <a:ext cx="372" cy="98"/>
            </a:xfrm>
            <a:custGeom>
              <a:avLst/>
              <a:gdLst>
                <a:gd name="T0" fmla="*/ 18 w 372"/>
                <a:gd name="T1" fmla="*/ 47 h 98"/>
                <a:gd name="T2" fmla="*/ 141 w 372"/>
                <a:gd name="T3" fmla="*/ 17 h 98"/>
                <a:gd name="T4" fmla="*/ 246 w 372"/>
                <a:gd name="T5" fmla="*/ 2 h 98"/>
                <a:gd name="T6" fmla="*/ 351 w 372"/>
                <a:gd name="T7" fmla="*/ 5 h 98"/>
                <a:gd name="T8" fmla="*/ 372 w 372"/>
                <a:gd name="T9" fmla="*/ 23 h 98"/>
                <a:gd name="T10" fmla="*/ 354 w 372"/>
                <a:gd name="T11" fmla="*/ 44 h 98"/>
                <a:gd name="T12" fmla="*/ 264 w 372"/>
                <a:gd name="T13" fmla="*/ 50 h 98"/>
                <a:gd name="T14" fmla="*/ 168 w 372"/>
                <a:gd name="T15" fmla="*/ 53 h 98"/>
                <a:gd name="T16" fmla="*/ 72 w 372"/>
                <a:gd name="T17" fmla="*/ 77 h 98"/>
                <a:gd name="T18" fmla="*/ 15 w 372"/>
                <a:gd name="T19" fmla="*/ 95 h 98"/>
                <a:gd name="T20" fmla="*/ 0 w 372"/>
                <a:gd name="T21" fmla="*/ 5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Freeform 19"/>
            <p:cNvSpPr>
              <a:spLocks/>
            </p:cNvSpPr>
            <p:nvPr/>
          </p:nvSpPr>
          <p:spPr bwMode="auto">
            <a:xfrm>
              <a:off x="3618" y="308"/>
              <a:ext cx="318" cy="158"/>
            </a:xfrm>
            <a:custGeom>
              <a:avLst/>
              <a:gdLst>
                <a:gd name="T0" fmla="*/ 0 w 318"/>
                <a:gd name="T1" fmla="*/ 158 h 158"/>
                <a:gd name="T2" fmla="*/ 12 w 318"/>
                <a:gd name="T3" fmla="*/ 137 h 158"/>
                <a:gd name="T4" fmla="*/ 162 w 318"/>
                <a:gd name="T5" fmla="*/ 71 h 158"/>
                <a:gd name="T6" fmla="*/ 249 w 318"/>
                <a:gd name="T7" fmla="*/ 20 h 158"/>
                <a:gd name="T8" fmla="*/ 285 w 318"/>
                <a:gd name="T9" fmla="*/ 2 h 158"/>
                <a:gd name="T10" fmla="*/ 309 w 318"/>
                <a:gd name="T11" fmla="*/ 11 h 158"/>
                <a:gd name="T12" fmla="*/ 303 w 318"/>
                <a:gd name="T13" fmla="*/ 47 h 158"/>
                <a:gd name="T14" fmla="*/ 219 w 318"/>
                <a:gd name="T15" fmla="*/ 89 h 158"/>
                <a:gd name="T16" fmla="*/ 108 w 318"/>
                <a:gd name="T17" fmla="*/ 140 h 158"/>
                <a:gd name="T18" fmla="*/ 57 w 318"/>
                <a:gd name="T19" fmla="*/ 152 h 158"/>
                <a:gd name="T20" fmla="*/ 0 w 318"/>
                <a:gd name="T2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2" name="Freeform 20"/>
            <p:cNvSpPr>
              <a:spLocks/>
            </p:cNvSpPr>
            <p:nvPr/>
          </p:nvSpPr>
          <p:spPr bwMode="auto">
            <a:xfrm>
              <a:off x="3413" y="291"/>
              <a:ext cx="380" cy="174"/>
            </a:xfrm>
            <a:custGeom>
              <a:avLst/>
              <a:gdLst>
                <a:gd name="T0" fmla="*/ 3 w 380"/>
                <a:gd name="T1" fmla="*/ 165 h 174"/>
                <a:gd name="T2" fmla="*/ 129 w 380"/>
                <a:gd name="T3" fmla="*/ 93 h 174"/>
                <a:gd name="T4" fmla="*/ 261 w 380"/>
                <a:gd name="T5" fmla="*/ 30 h 174"/>
                <a:gd name="T6" fmla="*/ 351 w 380"/>
                <a:gd name="T7" fmla="*/ 0 h 174"/>
                <a:gd name="T8" fmla="*/ 378 w 380"/>
                <a:gd name="T9" fmla="*/ 27 h 174"/>
                <a:gd name="T10" fmla="*/ 336 w 380"/>
                <a:gd name="T11" fmla="*/ 51 h 174"/>
                <a:gd name="T12" fmla="*/ 291 w 380"/>
                <a:gd name="T13" fmla="*/ 60 h 174"/>
                <a:gd name="T14" fmla="*/ 240 w 380"/>
                <a:gd name="T15" fmla="*/ 75 h 174"/>
                <a:gd name="T16" fmla="*/ 189 w 380"/>
                <a:gd name="T17" fmla="*/ 120 h 174"/>
                <a:gd name="T18" fmla="*/ 102 w 380"/>
                <a:gd name="T19" fmla="*/ 174 h 174"/>
                <a:gd name="T20" fmla="*/ 0 w 380"/>
                <a:gd name="T21" fmla="*/ 162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Freeform 21"/>
            <p:cNvSpPr>
              <a:spLocks/>
            </p:cNvSpPr>
            <p:nvPr/>
          </p:nvSpPr>
          <p:spPr bwMode="auto">
            <a:xfrm>
              <a:off x="4178" y="187"/>
              <a:ext cx="523" cy="69"/>
            </a:xfrm>
            <a:custGeom>
              <a:avLst/>
              <a:gdLst>
                <a:gd name="T0" fmla="*/ 84 w 523"/>
                <a:gd name="T1" fmla="*/ 11 h 69"/>
                <a:gd name="T2" fmla="*/ 27 w 523"/>
                <a:gd name="T3" fmla="*/ 5 h 69"/>
                <a:gd name="T4" fmla="*/ 9 w 523"/>
                <a:gd name="T5" fmla="*/ 35 h 69"/>
                <a:gd name="T6" fmla="*/ 81 w 523"/>
                <a:gd name="T7" fmla="*/ 56 h 69"/>
                <a:gd name="T8" fmla="*/ 255 w 523"/>
                <a:gd name="T9" fmla="*/ 68 h 69"/>
                <a:gd name="T10" fmla="*/ 432 w 523"/>
                <a:gd name="T11" fmla="*/ 50 h 69"/>
                <a:gd name="T12" fmla="*/ 513 w 523"/>
                <a:gd name="T13" fmla="*/ 5 h 69"/>
                <a:gd name="T14" fmla="*/ 372 w 523"/>
                <a:gd name="T15" fmla="*/ 20 h 69"/>
                <a:gd name="T16" fmla="*/ 141 w 523"/>
                <a:gd name="T17" fmla="*/ 14 h 69"/>
                <a:gd name="T18" fmla="*/ 84 w 523"/>
                <a:gd name="T19" fmla="*/ 11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Freeform 22"/>
            <p:cNvSpPr>
              <a:spLocks/>
            </p:cNvSpPr>
            <p:nvPr/>
          </p:nvSpPr>
          <p:spPr bwMode="auto">
            <a:xfrm>
              <a:off x="4689" y="186"/>
              <a:ext cx="537" cy="120"/>
            </a:xfrm>
            <a:custGeom>
              <a:avLst/>
              <a:gdLst>
                <a:gd name="T0" fmla="*/ 23 w 537"/>
                <a:gd name="T1" fmla="*/ 6 h 120"/>
                <a:gd name="T2" fmla="*/ 188 w 537"/>
                <a:gd name="T3" fmla="*/ 3 h 120"/>
                <a:gd name="T4" fmla="*/ 323 w 537"/>
                <a:gd name="T5" fmla="*/ 27 h 120"/>
                <a:gd name="T6" fmla="*/ 464 w 537"/>
                <a:gd name="T7" fmla="*/ 69 h 120"/>
                <a:gd name="T8" fmla="*/ 521 w 537"/>
                <a:gd name="T9" fmla="*/ 90 h 120"/>
                <a:gd name="T10" fmla="*/ 533 w 537"/>
                <a:gd name="T11" fmla="*/ 105 h 120"/>
                <a:gd name="T12" fmla="*/ 497 w 537"/>
                <a:gd name="T13" fmla="*/ 120 h 120"/>
                <a:gd name="T14" fmla="*/ 452 w 537"/>
                <a:gd name="T15" fmla="*/ 108 h 120"/>
                <a:gd name="T16" fmla="*/ 350 w 537"/>
                <a:gd name="T17" fmla="*/ 72 h 120"/>
                <a:gd name="T18" fmla="*/ 158 w 537"/>
                <a:gd name="T19" fmla="*/ 39 h 120"/>
                <a:gd name="T20" fmla="*/ 50 w 537"/>
                <a:gd name="T21" fmla="*/ 39 h 120"/>
                <a:gd name="T22" fmla="*/ 23 w 537"/>
                <a:gd name="T23" fmla="*/ 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5" name="Freeform 23"/>
            <p:cNvSpPr>
              <a:spLocks/>
            </p:cNvSpPr>
            <p:nvPr/>
          </p:nvSpPr>
          <p:spPr bwMode="auto">
            <a:xfrm>
              <a:off x="4968" y="312"/>
              <a:ext cx="800" cy="143"/>
            </a:xfrm>
            <a:custGeom>
              <a:avLst/>
              <a:gdLst>
                <a:gd name="T0" fmla="*/ 800 w 800"/>
                <a:gd name="T1" fmla="*/ 24 h 143"/>
                <a:gd name="T2" fmla="*/ 782 w 800"/>
                <a:gd name="T3" fmla="*/ 15 h 143"/>
                <a:gd name="T4" fmla="*/ 659 w 800"/>
                <a:gd name="T5" fmla="*/ 63 h 143"/>
                <a:gd name="T6" fmla="*/ 500 w 800"/>
                <a:gd name="T7" fmla="*/ 84 h 143"/>
                <a:gd name="T8" fmla="*/ 326 w 800"/>
                <a:gd name="T9" fmla="*/ 69 h 143"/>
                <a:gd name="T10" fmla="*/ 98 w 800"/>
                <a:gd name="T11" fmla="*/ 21 h 143"/>
                <a:gd name="T12" fmla="*/ 11 w 800"/>
                <a:gd name="T13" fmla="*/ 6 h 143"/>
                <a:gd name="T14" fmla="*/ 32 w 800"/>
                <a:gd name="T15" fmla="*/ 60 h 143"/>
                <a:gd name="T16" fmla="*/ 155 w 800"/>
                <a:gd name="T17" fmla="*/ 96 h 143"/>
                <a:gd name="T18" fmla="*/ 410 w 800"/>
                <a:gd name="T19" fmla="*/ 138 h 143"/>
                <a:gd name="T20" fmla="*/ 596 w 800"/>
                <a:gd name="T21" fmla="*/ 129 h 143"/>
                <a:gd name="T22" fmla="*/ 737 w 800"/>
                <a:gd name="T23" fmla="*/ 90 h 143"/>
                <a:gd name="T24" fmla="*/ 788 w 800"/>
                <a:gd name="T25" fmla="*/ 69 h 143"/>
                <a:gd name="T26" fmla="*/ 800 w 800"/>
                <a:gd name="T27" fmla="*/ 2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6" name="Freeform 24"/>
            <p:cNvSpPr>
              <a:spLocks/>
            </p:cNvSpPr>
            <p:nvPr/>
          </p:nvSpPr>
          <p:spPr bwMode="auto">
            <a:xfrm>
              <a:off x="5318" y="240"/>
              <a:ext cx="402" cy="115"/>
            </a:xfrm>
            <a:custGeom>
              <a:avLst/>
              <a:gdLst>
                <a:gd name="T0" fmla="*/ 402 w 402"/>
                <a:gd name="T1" fmla="*/ 0 h 115"/>
                <a:gd name="T2" fmla="*/ 384 w 402"/>
                <a:gd name="T3" fmla="*/ 12 h 115"/>
                <a:gd name="T4" fmla="*/ 276 w 402"/>
                <a:gd name="T5" fmla="*/ 51 h 115"/>
                <a:gd name="T6" fmla="*/ 165 w 402"/>
                <a:gd name="T7" fmla="*/ 66 h 115"/>
                <a:gd name="T8" fmla="*/ 51 w 402"/>
                <a:gd name="T9" fmla="*/ 57 h 115"/>
                <a:gd name="T10" fmla="*/ 15 w 402"/>
                <a:gd name="T11" fmla="*/ 54 h 115"/>
                <a:gd name="T12" fmla="*/ 3 w 402"/>
                <a:gd name="T13" fmla="*/ 69 h 115"/>
                <a:gd name="T14" fmla="*/ 9 w 402"/>
                <a:gd name="T15" fmla="*/ 93 h 115"/>
                <a:gd name="T16" fmla="*/ 54 w 402"/>
                <a:gd name="T17" fmla="*/ 102 h 115"/>
                <a:gd name="T18" fmla="*/ 198 w 402"/>
                <a:gd name="T19" fmla="*/ 111 h 115"/>
                <a:gd name="T20" fmla="*/ 336 w 402"/>
                <a:gd name="T21" fmla="*/ 75 h 115"/>
                <a:gd name="T22" fmla="*/ 375 w 402"/>
                <a:gd name="T23" fmla="*/ 54 h 115"/>
                <a:gd name="T24" fmla="*/ 402 w 402"/>
                <a:gd name="T25" fmla="*/ 0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 name="Group 25"/>
          <p:cNvGrpSpPr>
            <a:grpSpLocks/>
          </p:cNvGrpSpPr>
          <p:nvPr/>
        </p:nvGrpSpPr>
        <p:grpSpPr bwMode="auto">
          <a:xfrm>
            <a:off x="20638" y="6161088"/>
            <a:ext cx="9169400" cy="138112"/>
            <a:chOff x="0" y="4032"/>
            <a:chExt cx="5776" cy="87"/>
          </a:xfrm>
        </p:grpSpPr>
        <p:sp>
          <p:nvSpPr>
            <p:cNvPr id="28" name="Freeform 26"/>
            <p:cNvSpPr>
              <a:spLocks/>
            </p:cNvSpPr>
            <p:nvPr/>
          </p:nvSpPr>
          <p:spPr bwMode="auto">
            <a:xfrm>
              <a:off x="4041" y="4047"/>
              <a:ext cx="1735" cy="72"/>
            </a:xfrm>
            <a:custGeom>
              <a:avLst/>
              <a:gdLst>
                <a:gd name="T0" fmla="*/ 165 w 1735"/>
                <a:gd name="T1" fmla="*/ 6 h 72"/>
                <a:gd name="T2" fmla="*/ 450 w 1735"/>
                <a:gd name="T3" fmla="*/ 3 h 72"/>
                <a:gd name="T4" fmla="*/ 714 w 1735"/>
                <a:gd name="T5" fmla="*/ 12 h 72"/>
                <a:gd name="T6" fmla="*/ 957 w 1735"/>
                <a:gd name="T7" fmla="*/ 24 h 72"/>
                <a:gd name="T8" fmla="*/ 1173 w 1735"/>
                <a:gd name="T9" fmla="*/ 24 h 72"/>
                <a:gd name="T10" fmla="*/ 1473 w 1735"/>
                <a:gd name="T11" fmla="*/ 15 h 72"/>
                <a:gd name="T12" fmla="*/ 1617 w 1735"/>
                <a:gd name="T13" fmla="*/ 0 h 72"/>
                <a:gd name="T14" fmla="*/ 1719 w 1735"/>
                <a:gd name="T15" fmla="*/ 15 h 72"/>
                <a:gd name="T16" fmla="*/ 1716 w 1735"/>
                <a:gd name="T17" fmla="*/ 66 h 72"/>
                <a:gd name="T18" fmla="*/ 1632 w 1735"/>
                <a:gd name="T19" fmla="*/ 51 h 72"/>
                <a:gd name="T20" fmla="*/ 1407 w 1735"/>
                <a:gd name="T21" fmla="*/ 51 h 72"/>
                <a:gd name="T22" fmla="*/ 1191 w 1735"/>
                <a:gd name="T23" fmla="*/ 48 h 72"/>
                <a:gd name="T24" fmla="*/ 870 w 1735"/>
                <a:gd name="T25" fmla="*/ 60 h 72"/>
                <a:gd name="T26" fmla="*/ 492 w 1735"/>
                <a:gd name="T27" fmla="*/ 48 h 72"/>
                <a:gd name="T28" fmla="*/ 291 w 1735"/>
                <a:gd name="T29" fmla="*/ 27 h 72"/>
                <a:gd name="T30" fmla="*/ 21 w 1735"/>
                <a:gd name="T31" fmla="*/ 36 h 72"/>
                <a:gd name="T32" fmla="*/ 165 w 1735"/>
                <a:gd name="T33" fmla="*/ 6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Freeform 27"/>
            <p:cNvSpPr>
              <a:spLocks/>
            </p:cNvSpPr>
            <p:nvPr/>
          </p:nvSpPr>
          <p:spPr bwMode="auto">
            <a:xfrm>
              <a:off x="1727" y="4038"/>
              <a:ext cx="2655" cy="60"/>
            </a:xfrm>
            <a:custGeom>
              <a:avLst/>
              <a:gdLst>
                <a:gd name="T0" fmla="*/ 2641 w 2655"/>
                <a:gd name="T1" fmla="*/ 6 h 60"/>
                <a:gd name="T2" fmla="*/ 2620 w 2655"/>
                <a:gd name="T3" fmla="*/ 30 h 60"/>
                <a:gd name="T4" fmla="*/ 2368 w 2655"/>
                <a:gd name="T5" fmla="*/ 45 h 60"/>
                <a:gd name="T6" fmla="*/ 2023 w 2655"/>
                <a:gd name="T7" fmla="*/ 60 h 60"/>
                <a:gd name="T8" fmla="*/ 1786 w 2655"/>
                <a:gd name="T9" fmla="*/ 48 h 60"/>
                <a:gd name="T10" fmla="*/ 1525 w 2655"/>
                <a:gd name="T11" fmla="*/ 36 h 60"/>
                <a:gd name="T12" fmla="*/ 1195 w 2655"/>
                <a:gd name="T13" fmla="*/ 45 h 60"/>
                <a:gd name="T14" fmla="*/ 817 w 2655"/>
                <a:gd name="T15" fmla="*/ 39 h 60"/>
                <a:gd name="T16" fmla="*/ 499 w 2655"/>
                <a:gd name="T17" fmla="*/ 27 h 60"/>
                <a:gd name="T18" fmla="*/ 136 w 2655"/>
                <a:gd name="T19" fmla="*/ 39 h 60"/>
                <a:gd name="T20" fmla="*/ 10 w 2655"/>
                <a:gd name="T21" fmla="*/ 33 h 60"/>
                <a:gd name="T22" fmla="*/ 76 w 2655"/>
                <a:gd name="T23" fmla="*/ 24 h 60"/>
                <a:gd name="T24" fmla="*/ 310 w 2655"/>
                <a:gd name="T25" fmla="*/ 18 h 60"/>
                <a:gd name="T26" fmla="*/ 544 w 2655"/>
                <a:gd name="T27" fmla="*/ 0 h 60"/>
                <a:gd name="T28" fmla="*/ 853 w 2655"/>
                <a:gd name="T29" fmla="*/ 21 h 60"/>
                <a:gd name="T30" fmla="*/ 1114 w 2655"/>
                <a:gd name="T31" fmla="*/ 21 h 60"/>
                <a:gd name="T32" fmla="*/ 1399 w 2655"/>
                <a:gd name="T33" fmla="*/ 3 h 60"/>
                <a:gd name="T34" fmla="*/ 1588 w 2655"/>
                <a:gd name="T35" fmla="*/ 9 h 60"/>
                <a:gd name="T36" fmla="*/ 1807 w 2655"/>
                <a:gd name="T37" fmla="*/ 21 h 60"/>
                <a:gd name="T38" fmla="*/ 2035 w 2655"/>
                <a:gd name="T39" fmla="*/ 12 h 60"/>
                <a:gd name="T40" fmla="*/ 2290 w 2655"/>
                <a:gd name="T41" fmla="*/ 18 h 60"/>
                <a:gd name="T42" fmla="*/ 2596 w 2655"/>
                <a:gd name="T43" fmla="*/ 3 h 60"/>
                <a:gd name="T44" fmla="*/ 2641 w 2655"/>
                <a:gd name="T45" fmla="*/ 6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Freeform 28"/>
            <p:cNvSpPr>
              <a:spLocks/>
            </p:cNvSpPr>
            <p:nvPr/>
          </p:nvSpPr>
          <p:spPr bwMode="auto">
            <a:xfrm>
              <a:off x="0" y="4032"/>
              <a:ext cx="2041" cy="62"/>
            </a:xfrm>
            <a:custGeom>
              <a:avLst/>
              <a:gdLst>
                <a:gd name="T0" fmla="*/ 1893 w 2041"/>
                <a:gd name="T1" fmla="*/ 39 h 62"/>
                <a:gd name="T2" fmla="*/ 1578 w 2041"/>
                <a:gd name="T3" fmla="*/ 45 h 62"/>
                <a:gd name="T4" fmla="*/ 1011 w 2041"/>
                <a:gd name="T5" fmla="*/ 60 h 62"/>
                <a:gd name="T6" fmla="*/ 438 w 2041"/>
                <a:gd name="T7" fmla="*/ 57 h 62"/>
                <a:gd name="T8" fmla="*/ 0 w 2041"/>
                <a:gd name="T9" fmla="*/ 36 h 62"/>
                <a:gd name="T10" fmla="*/ 0 w 2041"/>
                <a:gd name="T11" fmla="*/ 3 h 62"/>
                <a:gd name="T12" fmla="*/ 210 w 2041"/>
                <a:gd name="T13" fmla="*/ 18 h 62"/>
                <a:gd name="T14" fmla="*/ 474 w 2041"/>
                <a:gd name="T15" fmla="*/ 21 h 62"/>
                <a:gd name="T16" fmla="*/ 678 w 2041"/>
                <a:gd name="T17" fmla="*/ 9 h 62"/>
                <a:gd name="T18" fmla="*/ 897 w 2041"/>
                <a:gd name="T19" fmla="*/ 9 h 62"/>
                <a:gd name="T20" fmla="*/ 1167 w 2041"/>
                <a:gd name="T21" fmla="*/ 30 h 62"/>
                <a:gd name="T22" fmla="*/ 1500 w 2041"/>
                <a:gd name="T23" fmla="*/ 24 h 62"/>
                <a:gd name="T24" fmla="*/ 1758 w 2041"/>
                <a:gd name="T25" fmla="*/ 3 h 62"/>
                <a:gd name="T26" fmla="*/ 1938 w 2041"/>
                <a:gd name="T27" fmla="*/ 18 h 62"/>
                <a:gd name="T28" fmla="*/ 2034 w 2041"/>
                <a:gd name="T29" fmla="*/ 33 h 62"/>
                <a:gd name="T30" fmla="*/ 1893 w 2041"/>
                <a:gd name="T31" fmla="*/ 39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1773" name="Rectangle 29"/>
          <p:cNvSpPr>
            <a:spLocks noGrp="1" noChangeArrowheads="1"/>
          </p:cNvSpPr>
          <p:nvPr>
            <p:ph type="ctrTitle" sz="quarter"/>
          </p:nvPr>
        </p:nvSpPr>
        <p:spPr>
          <a:xfrm>
            <a:off x="685800" y="1868488"/>
            <a:ext cx="7772400" cy="1600200"/>
          </a:xfrm>
        </p:spPr>
        <p:txBody>
          <a:bodyPr anchorCtr="1"/>
          <a:lstStyle>
            <a:lvl1pPr>
              <a:defRPr/>
            </a:lvl1pPr>
          </a:lstStyle>
          <a:p>
            <a:pPr lvl="0"/>
            <a:r>
              <a:rPr lang="en-US" altLang="en-US" noProof="0" smtClean="0"/>
              <a:t>Click to edit Master title style</a:t>
            </a:r>
            <a:endParaRPr lang="en-GB" altLang="en-US" noProof="0" smtClean="0"/>
          </a:p>
        </p:txBody>
      </p:sp>
      <p:sp>
        <p:nvSpPr>
          <p:cNvPr id="31774" name="Rectangle 30"/>
          <p:cNvSpPr>
            <a:spLocks noGrp="1" noChangeArrowheads="1"/>
          </p:cNvSpPr>
          <p:nvPr>
            <p:ph type="subTitle" sz="quarter" idx="1"/>
          </p:nvPr>
        </p:nvSpPr>
        <p:spPr>
          <a:xfrm>
            <a:off x="1273175" y="3729038"/>
            <a:ext cx="6400800" cy="1371600"/>
          </a:xfrm>
        </p:spPr>
        <p:txBody>
          <a:bodyPr anchorCtr="1"/>
          <a:lstStyle>
            <a:lvl1pPr marL="0" indent="0" algn="ctr">
              <a:buFontTx/>
              <a:buNone/>
              <a:defRPr/>
            </a:lvl1pPr>
          </a:lstStyle>
          <a:p>
            <a:pPr lvl="0"/>
            <a:r>
              <a:rPr lang="en-US" altLang="en-US" noProof="0" smtClean="0"/>
              <a:t>Click to edit Master subtitle style</a:t>
            </a:r>
            <a:endParaRPr lang="en-GB" altLang="en-US" noProof="0" smtClean="0"/>
          </a:p>
        </p:txBody>
      </p:sp>
      <p:sp>
        <p:nvSpPr>
          <p:cNvPr id="31" name="Rectangle 31"/>
          <p:cNvSpPr>
            <a:spLocks noGrp="1" noChangeArrowheads="1"/>
          </p:cNvSpPr>
          <p:nvPr>
            <p:ph type="dt" sz="quarter" idx="10"/>
          </p:nvPr>
        </p:nvSpPr>
        <p:spPr>
          <a:xfrm>
            <a:off x="685800" y="6348413"/>
            <a:ext cx="1905000" cy="457200"/>
          </a:xfrm>
        </p:spPr>
        <p:txBody>
          <a:bodyPr/>
          <a:lstStyle>
            <a:lvl1pPr>
              <a:defRPr smtClean="0"/>
            </a:lvl1pPr>
          </a:lstStyle>
          <a:p>
            <a:pPr>
              <a:defRPr/>
            </a:pPr>
            <a:endParaRPr lang="en-GB" altLang="en-US"/>
          </a:p>
        </p:txBody>
      </p:sp>
      <p:sp>
        <p:nvSpPr>
          <p:cNvPr id="32" name="Rectangle 32"/>
          <p:cNvSpPr>
            <a:spLocks noGrp="1" noChangeArrowheads="1"/>
          </p:cNvSpPr>
          <p:nvPr>
            <p:ph type="ftr" sz="quarter" idx="11"/>
          </p:nvPr>
        </p:nvSpPr>
        <p:spPr>
          <a:xfrm>
            <a:off x="3124200" y="6348413"/>
            <a:ext cx="2895600" cy="457200"/>
          </a:xfrm>
        </p:spPr>
        <p:txBody>
          <a:bodyPr/>
          <a:lstStyle>
            <a:lvl1pPr>
              <a:defRPr smtClean="0"/>
            </a:lvl1pPr>
          </a:lstStyle>
          <a:p>
            <a:pPr>
              <a:defRPr/>
            </a:pPr>
            <a:endParaRPr lang="en-GB" altLang="en-US"/>
          </a:p>
        </p:txBody>
      </p:sp>
      <p:sp>
        <p:nvSpPr>
          <p:cNvPr id="33" name="Rectangle 33"/>
          <p:cNvSpPr>
            <a:spLocks noGrp="1" noChangeArrowheads="1"/>
          </p:cNvSpPr>
          <p:nvPr>
            <p:ph type="sldNum" sz="quarter" idx="12"/>
          </p:nvPr>
        </p:nvSpPr>
        <p:spPr>
          <a:xfrm>
            <a:off x="6553200" y="6348413"/>
            <a:ext cx="1905000" cy="457200"/>
          </a:xfrm>
        </p:spPr>
        <p:txBody>
          <a:bodyPr/>
          <a:lstStyle>
            <a:lvl1pPr>
              <a:defRPr smtClean="0"/>
            </a:lvl1pPr>
          </a:lstStyle>
          <a:p>
            <a:pPr>
              <a:defRPr/>
            </a:pPr>
            <a:fld id="{500F6143-A45B-4084-A0B8-5252074071DC}" type="slidenum">
              <a:rPr lang="en-GB" altLang="en-US" smtClean="0"/>
              <a:pPr>
                <a:defRPr/>
              </a:pPr>
              <a:t>‹#›</a:t>
            </a:fld>
            <a:endParaRPr lang="en-GB" altLang="en-US"/>
          </a:p>
        </p:txBody>
      </p:sp>
    </p:spTree>
    <p:extLst>
      <p:ext uri="{BB962C8B-B14F-4D97-AF65-F5344CB8AC3E}">
        <p14:creationId xmlns:p14="http://schemas.microsoft.com/office/powerpoint/2010/main" val="2654953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33"/>
          <p:cNvSpPr>
            <a:spLocks noGrp="1" noChangeArrowheads="1"/>
          </p:cNvSpPr>
          <p:nvPr>
            <p:ph type="sldNum" sz="quarter" idx="12"/>
          </p:nvPr>
        </p:nvSpPr>
        <p:spPr>
          <a:ln/>
        </p:spPr>
        <p:txBody>
          <a:bodyPr/>
          <a:lstStyle>
            <a:lvl1pPr>
              <a:defRPr/>
            </a:lvl1pPr>
          </a:lstStyle>
          <a:p>
            <a:pPr>
              <a:defRPr/>
            </a:pPr>
            <a:fld id="{16A34EC4-4AC1-4F5F-941B-EC5BDC1E1545}" type="slidenum">
              <a:rPr lang="en-GB" altLang="en-US" smtClean="0"/>
              <a:pPr>
                <a:defRPr/>
              </a:pPr>
              <a:t>‹#›</a:t>
            </a:fld>
            <a:endParaRPr lang="en-GB" altLang="en-US"/>
          </a:p>
        </p:txBody>
      </p:sp>
    </p:spTree>
    <p:extLst>
      <p:ext uri="{BB962C8B-B14F-4D97-AF65-F5344CB8AC3E}">
        <p14:creationId xmlns:p14="http://schemas.microsoft.com/office/powerpoint/2010/main" val="919195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8350"/>
            <a:ext cx="1943100" cy="5327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8350"/>
            <a:ext cx="5676900" cy="5327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33"/>
          <p:cNvSpPr>
            <a:spLocks noGrp="1" noChangeArrowheads="1"/>
          </p:cNvSpPr>
          <p:nvPr>
            <p:ph type="sldNum" sz="quarter" idx="12"/>
          </p:nvPr>
        </p:nvSpPr>
        <p:spPr>
          <a:ln/>
        </p:spPr>
        <p:txBody>
          <a:bodyPr/>
          <a:lstStyle>
            <a:lvl1pPr>
              <a:defRPr/>
            </a:lvl1pPr>
          </a:lstStyle>
          <a:p>
            <a:pPr>
              <a:defRPr/>
            </a:pPr>
            <a:fld id="{666B1E4F-8115-48CA-B020-EE443B12010E}" type="slidenum">
              <a:rPr lang="en-GB" altLang="en-US" smtClean="0"/>
              <a:pPr>
                <a:defRPr/>
              </a:pPr>
              <a:t>‹#›</a:t>
            </a:fld>
            <a:endParaRPr lang="en-GB" altLang="en-US"/>
          </a:p>
        </p:txBody>
      </p:sp>
    </p:spTree>
    <p:extLst>
      <p:ext uri="{BB962C8B-B14F-4D97-AF65-F5344CB8AC3E}">
        <p14:creationId xmlns:p14="http://schemas.microsoft.com/office/powerpoint/2010/main" val="2255090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9050" y="1109663"/>
            <a:ext cx="9156700" cy="757237"/>
            <a:chOff x="0" y="0"/>
            <a:chExt cx="5768" cy="477"/>
          </a:xfrm>
        </p:grpSpPr>
        <p:sp>
          <p:nvSpPr>
            <p:cNvPr id="5" name="Freeform 3"/>
            <p:cNvSpPr>
              <a:spLocks/>
            </p:cNvSpPr>
            <p:nvPr/>
          </p:nvSpPr>
          <p:spPr bwMode="auto">
            <a:xfrm>
              <a:off x="5" y="0"/>
              <a:ext cx="5763" cy="477"/>
            </a:xfrm>
            <a:custGeom>
              <a:avLst/>
              <a:gdLst>
                <a:gd name="T0" fmla="*/ 0 w 5763"/>
                <a:gd name="T1" fmla="*/ 450 h 477"/>
                <a:gd name="T2" fmla="*/ 3 w 5763"/>
                <a:gd name="T3" fmla="*/ 0 h 477"/>
                <a:gd name="T4" fmla="*/ 5763 w 5763"/>
                <a:gd name="T5" fmla="*/ 0 h 477"/>
                <a:gd name="T6" fmla="*/ 5763 w 5763"/>
                <a:gd name="T7" fmla="*/ 465 h 477"/>
                <a:gd name="T8" fmla="*/ 4821 w 5763"/>
                <a:gd name="T9" fmla="*/ 477 h 477"/>
                <a:gd name="T10" fmla="*/ 4326 w 5763"/>
                <a:gd name="T11" fmla="*/ 447 h 477"/>
                <a:gd name="T12" fmla="*/ 3783 w 5763"/>
                <a:gd name="T13" fmla="*/ 465 h 477"/>
                <a:gd name="T14" fmla="*/ 3417 w 5763"/>
                <a:gd name="T15" fmla="*/ 456 h 477"/>
                <a:gd name="T16" fmla="*/ 2973 w 5763"/>
                <a:gd name="T17" fmla="*/ 459 h 477"/>
                <a:gd name="T18" fmla="*/ 2451 w 5763"/>
                <a:gd name="T19" fmla="*/ 453 h 477"/>
                <a:gd name="T20" fmla="*/ 2289 w 5763"/>
                <a:gd name="T21" fmla="*/ 441 h 477"/>
                <a:gd name="T22" fmla="*/ 2010 w 5763"/>
                <a:gd name="T23" fmla="*/ 453 h 477"/>
                <a:gd name="T24" fmla="*/ 1827 w 5763"/>
                <a:gd name="T25" fmla="*/ 450 h 477"/>
                <a:gd name="T26" fmla="*/ 1215 w 5763"/>
                <a:gd name="T27" fmla="*/ 465 h 477"/>
                <a:gd name="T28" fmla="*/ 660 w 5763"/>
                <a:gd name="T29" fmla="*/ 456 h 477"/>
                <a:gd name="T30" fmla="*/ 0 w 5763"/>
                <a:gd name="T31" fmla="*/ 450 h 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195"/>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Freeform 4"/>
            <p:cNvSpPr>
              <a:spLocks/>
            </p:cNvSpPr>
            <p:nvPr/>
          </p:nvSpPr>
          <p:spPr bwMode="auto">
            <a:xfrm>
              <a:off x="0" y="98"/>
              <a:ext cx="256" cy="253"/>
            </a:xfrm>
            <a:custGeom>
              <a:avLst/>
              <a:gdLst>
                <a:gd name="T0" fmla="*/ 8 w 256"/>
                <a:gd name="T1" fmla="*/ 190 h 253"/>
                <a:gd name="T2" fmla="*/ 71 w 256"/>
                <a:gd name="T3" fmla="*/ 115 h 253"/>
                <a:gd name="T4" fmla="*/ 203 w 256"/>
                <a:gd name="T5" fmla="*/ 16 h 253"/>
                <a:gd name="T6" fmla="*/ 251 w 256"/>
                <a:gd name="T7" fmla="*/ 19 h 253"/>
                <a:gd name="T8" fmla="*/ 236 w 256"/>
                <a:gd name="T9" fmla="*/ 46 h 253"/>
                <a:gd name="T10" fmla="*/ 176 w 256"/>
                <a:gd name="T11" fmla="*/ 82 h 253"/>
                <a:gd name="T12" fmla="*/ 92 w 256"/>
                <a:gd name="T13" fmla="*/ 154 h 253"/>
                <a:gd name="T14" fmla="*/ 23 w 256"/>
                <a:gd name="T15" fmla="*/ 247 h 253"/>
                <a:gd name="T16" fmla="*/ 8 w 256"/>
                <a:gd name="T17" fmla="*/ 190 h 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Freeform 5"/>
            <p:cNvSpPr>
              <a:spLocks/>
            </p:cNvSpPr>
            <p:nvPr/>
          </p:nvSpPr>
          <p:spPr bwMode="auto">
            <a:xfrm>
              <a:off x="56" y="0"/>
              <a:ext cx="708" cy="459"/>
            </a:xfrm>
            <a:custGeom>
              <a:avLst/>
              <a:gdLst>
                <a:gd name="T0" fmla="*/ 0 w 708"/>
                <a:gd name="T1" fmla="*/ 432 h 459"/>
                <a:gd name="T2" fmla="*/ 0 w 708"/>
                <a:gd name="T3" fmla="*/ 453 h 459"/>
                <a:gd name="T4" fmla="*/ 72 w 708"/>
                <a:gd name="T5" fmla="*/ 324 h 459"/>
                <a:gd name="T6" fmla="*/ 198 w 708"/>
                <a:gd name="T7" fmla="*/ 201 h 459"/>
                <a:gd name="T8" fmla="*/ 366 w 708"/>
                <a:gd name="T9" fmla="*/ 102 h 459"/>
                <a:gd name="T10" fmla="*/ 531 w 708"/>
                <a:gd name="T11" fmla="*/ 36 h 459"/>
                <a:gd name="T12" fmla="*/ 609 w 708"/>
                <a:gd name="T13" fmla="*/ 0 h 459"/>
                <a:gd name="T14" fmla="*/ 708 w 708"/>
                <a:gd name="T15" fmla="*/ 3 h 459"/>
                <a:gd name="T16" fmla="*/ 591 w 708"/>
                <a:gd name="T17" fmla="*/ 66 h 459"/>
                <a:gd name="T18" fmla="*/ 417 w 708"/>
                <a:gd name="T19" fmla="*/ 126 h 459"/>
                <a:gd name="T20" fmla="*/ 237 w 708"/>
                <a:gd name="T21" fmla="*/ 231 h 459"/>
                <a:gd name="T22" fmla="*/ 117 w 708"/>
                <a:gd name="T23" fmla="*/ 345 h 459"/>
                <a:gd name="T24" fmla="*/ 51 w 708"/>
                <a:gd name="T25" fmla="*/ 459 h 459"/>
                <a:gd name="T26" fmla="*/ 0 w 708"/>
                <a:gd name="T27" fmla="*/ 45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8" name="Freeform 6"/>
            <p:cNvSpPr>
              <a:spLocks/>
            </p:cNvSpPr>
            <p:nvPr/>
          </p:nvSpPr>
          <p:spPr bwMode="auto">
            <a:xfrm>
              <a:off x="131" y="269"/>
              <a:ext cx="251" cy="194"/>
            </a:xfrm>
            <a:custGeom>
              <a:avLst/>
              <a:gdLst>
                <a:gd name="T0" fmla="*/ 21 w 251"/>
                <a:gd name="T1" fmla="*/ 163 h 194"/>
                <a:gd name="T2" fmla="*/ 9 w 251"/>
                <a:gd name="T3" fmla="*/ 184 h 194"/>
                <a:gd name="T4" fmla="*/ 75 w 251"/>
                <a:gd name="T5" fmla="*/ 103 h 194"/>
                <a:gd name="T6" fmla="*/ 165 w 251"/>
                <a:gd name="T7" fmla="*/ 28 h 194"/>
                <a:gd name="T8" fmla="*/ 207 w 251"/>
                <a:gd name="T9" fmla="*/ 7 h 194"/>
                <a:gd name="T10" fmla="*/ 246 w 251"/>
                <a:gd name="T11" fmla="*/ 4 h 194"/>
                <a:gd name="T12" fmla="*/ 237 w 251"/>
                <a:gd name="T13" fmla="*/ 34 h 194"/>
                <a:gd name="T14" fmla="*/ 183 w 251"/>
                <a:gd name="T15" fmla="*/ 61 h 194"/>
                <a:gd name="T16" fmla="*/ 108 w 251"/>
                <a:gd name="T17" fmla="*/ 124 h 194"/>
                <a:gd name="T18" fmla="*/ 54 w 251"/>
                <a:gd name="T19" fmla="*/ 190 h 194"/>
                <a:gd name="T20" fmla="*/ 6 w 251"/>
                <a:gd name="T21" fmla="*/ 184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Freeform 7"/>
            <p:cNvSpPr>
              <a:spLocks/>
            </p:cNvSpPr>
            <p:nvPr/>
          </p:nvSpPr>
          <p:spPr bwMode="auto">
            <a:xfrm>
              <a:off x="341" y="0"/>
              <a:ext cx="159" cy="72"/>
            </a:xfrm>
            <a:custGeom>
              <a:avLst/>
              <a:gdLst>
                <a:gd name="T0" fmla="*/ 99 w 159"/>
                <a:gd name="T1" fmla="*/ 0 h 72"/>
                <a:gd name="T2" fmla="*/ 15 w 159"/>
                <a:gd name="T3" fmla="*/ 36 h 72"/>
                <a:gd name="T4" fmla="*/ 6 w 159"/>
                <a:gd name="T5" fmla="*/ 60 h 72"/>
                <a:gd name="T6" fmla="*/ 36 w 159"/>
                <a:gd name="T7" fmla="*/ 69 h 72"/>
                <a:gd name="T8" fmla="*/ 87 w 159"/>
                <a:gd name="T9" fmla="*/ 42 h 72"/>
                <a:gd name="T10" fmla="*/ 159 w 159"/>
                <a:gd name="T11" fmla="*/ 0 h 72"/>
                <a:gd name="T12" fmla="*/ 99 w 159"/>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Freeform 8"/>
            <p:cNvSpPr>
              <a:spLocks/>
            </p:cNvSpPr>
            <p:nvPr/>
          </p:nvSpPr>
          <p:spPr bwMode="auto">
            <a:xfrm>
              <a:off x="488" y="0"/>
              <a:ext cx="455" cy="216"/>
            </a:xfrm>
            <a:custGeom>
              <a:avLst/>
              <a:gdLst>
                <a:gd name="T0" fmla="*/ 395 w 455"/>
                <a:gd name="T1" fmla="*/ 0 h 216"/>
                <a:gd name="T2" fmla="*/ 338 w 455"/>
                <a:gd name="T3" fmla="*/ 48 h 216"/>
                <a:gd name="T4" fmla="*/ 242 w 455"/>
                <a:gd name="T5" fmla="*/ 102 h 216"/>
                <a:gd name="T6" fmla="*/ 104 w 455"/>
                <a:gd name="T7" fmla="*/ 147 h 216"/>
                <a:gd name="T8" fmla="*/ 35 w 455"/>
                <a:gd name="T9" fmla="*/ 168 h 216"/>
                <a:gd name="T10" fmla="*/ 8 w 455"/>
                <a:gd name="T11" fmla="*/ 192 h 216"/>
                <a:gd name="T12" fmla="*/ 8 w 455"/>
                <a:gd name="T13" fmla="*/ 213 h 216"/>
                <a:gd name="T14" fmla="*/ 59 w 455"/>
                <a:gd name="T15" fmla="*/ 213 h 216"/>
                <a:gd name="T16" fmla="*/ 86 w 455"/>
                <a:gd name="T17" fmla="*/ 192 h 216"/>
                <a:gd name="T18" fmla="*/ 173 w 455"/>
                <a:gd name="T19" fmla="*/ 159 h 216"/>
                <a:gd name="T20" fmla="*/ 299 w 455"/>
                <a:gd name="T21" fmla="*/ 126 h 216"/>
                <a:gd name="T22" fmla="*/ 392 w 455"/>
                <a:gd name="T23" fmla="*/ 72 h 216"/>
                <a:gd name="T24" fmla="*/ 455 w 455"/>
                <a:gd name="T25" fmla="*/ 0 h 216"/>
                <a:gd name="T26" fmla="*/ 395 w 455"/>
                <a:gd name="T27" fmla="*/ 0 h 2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Freeform 9"/>
            <p:cNvSpPr>
              <a:spLocks/>
            </p:cNvSpPr>
            <p:nvPr/>
          </p:nvSpPr>
          <p:spPr bwMode="auto">
            <a:xfrm>
              <a:off x="1448" y="37"/>
              <a:ext cx="414" cy="108"/>
            </a:xfrm>
            <a:custGeom>
              <a:avLst/>
              <a:gdLst>
                <a:gd name="T0" fmla="*/ 0 w 414"/>
                <a:gd name="T1" fmla="*/ 11 h 108"/>
                <a:gd name="T2" fmla="*/ 24 w 414"/>
                <a:gd name="T3" fmla="*/ 11 h 108"/>
                <a:gd name="T4" fmla="*/ 156 w 414"/>
                <a:gd name="T5" fmla="*/ 2 h 108"/>
                <a:gd name="T6" fmla="*/ 288 w 414"/>
                <a:gd name="T7" fmla="*/ 23 h 108"/>
                <a:gd name="T8" fmla="*/ 384 w 414"/>
                <a:gd name="T9" fmla="*/ 53 h 108"/>
                <a:gd name="T10" fmla="*/ 411 w 414"/>
                <a:gd name="T11" fmla="*/ 74 h 108"/>
                <a:gd name="T12" fmla="*/ 405 w 414"/>
                <a:gd name="T13" fmla="*/ 104 h 108"/>
                <a:gd name="T14" fmla="*/ 363 w 414"/>
                <a:gd name="T15" fmla="*/ 101 h 108"/>
                <a:gd name="T16" fmla="*/ 294 w 414"/>
                <a:gd name="T17" fmla="*/ 77 h 108"/>
                <a:gd name="T18" fmla="*/ 174 w 414"/>
                <a:gd name="T19" fmla="*/ 50 h 108"/>
                <a:gd name="T20" fmla="*/ 72 w 414"/>
                <a:gd name="T21" fmla="*/ 62 h 108"/>
                <a:gd name="T22" fmla="*/ 36 w 414"/>
                <a:gd name="T23" fmla="*/ 59 h 108"/>
                <a:gd name="T24" fmla="*/ 0 w 414"/>
                <a:gd name="T25" fmla="*/ 11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Freeform 10"/>
            <p:cNvSpPr>
              <a:spLocks/>
            </p:cNvSpPr>
            <p:nvPr/>
          </p:nvSpPr>
          <p:spPr bwMode="auto">
            <a:xfrm>
              <a:off x="1790" y="0"/>
              <a:ext cx="520" cy="225"/>
            </a:xfrm>
            <a:custGeom>
              <a:avLst/>
              <a:gdLst>
                <a:gd name="T0" fmla="*/ 42 w 520"/>
                <a:gd name="T1" fmla="*/ 0 h 225"/>
                <a:gd name="T2" fmla="*/ 12 w 520"/>
                <a:gd name="T3" fmla="*/ 24 h 225"/>
                <a:gd name="T4" fmla="*/ 114 w 520"/>
                <a:gd name="T5" fmla="*/ 54 h 225"/>
                <a:gd name="T6" fmla="*/ 240 w 520"/>
                <a:gd name="T7" fmla="*/ 117 h 225"/>
                <a:gd name="T8" fmla="*/ 333 w 520"/>
                <a:gd name="T9" fmla="*/ 153 h 225"/>
                <a:gd name="T10" fmla="*/ 438 w 520"/>
                <a:gd name="T11" fmla="*/ 219 h 225"/>
                <a:gd name="T12" fmla="*/ 426 w 520"/>
                <a:gd name="T13" fmla="*/ 192 h 225"/>
                <a:gd name="T14" fmla="*/ 441 w 520"/>
                <a:gd name="T15" fmla="*/ 180 h 225"/>
                <a:gd name="T16" fmla="*/ 519 w 520"/>
                <a:gd name="T17" fmla="*/ 216 h 225"/>
                <a:gd name="T18" fmla="*/ 450 w 520"/>
                <a:gd name="T19" fmla="*/ 162 h 225"/>
                <a:gd name="T20" fmla="*/ 381 w 520"/>
                <a:gd name="T21" fmla="*/ 135 h 225"/>
                <a:gd name="T22" fmla="*/ 285 w 520"/>
                <a:gd name="T23" fmla="*/ 84 h 225"/>
                <a:gd name="T24" fmla="*/ 186 w 520"/>
                <a:gd name="T25" fmla="*/ 18 h 225"/>
                <a:gd name="T26" fmla="*/ 123 w 520"/>
                <a:gd name="T27" fmla="*/ 0 h 225"/>
                <a:gd name="T28" fmla="*/ 42 w 520"/>
                <a:gd name="T29" fmla="*/ 0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Freeform 11"/>
            <p:cNvSpPr>
              <a:spLocks/>
            </p:cNvSpPr>
            <p:nvPr/>
          </p:nvSpPr>
          <p:spPr bwMode="auto">
            <a:xfrm>
              <a:off x="1943" y="154"/>
              <a:ext cx="431" cy="233"/>
            </a:xfrm>
            <a:custGeom>
              <a:avLst/>
              <a:gdLst>
                <a:gd name="T0" fmla="*/ 6 w 431"/>
                <a:gd name="T1" fmla="*/ 38 h 233"/>
                <a:gd name="T2" fmla="*/ 9 w 431"/>
                <a:gd name="T3" fmla="*/ 20 h 233"/>
                <a:gd name="T4" fmla="*/ 42 w 431"/>
                <a:gd name="T5" fmla="*/ 2 h 233"/>
                <a:gd name="T6" fmla="*/ 90 w 431"/>
                <a:gd name="T7" fmla="*/ 35 h 233"/>
                <a:gd name="T8" fmla="*/ 189 w 431"/>
                <a:gd name="T9" fmla="*/ 89 h 233"/>
                <a:gd name="T10" fmla="*/ 288 w 431"/>
                <a:gd name="T11" fmla="*/ 140 h 233"/>
                <a:gd name="T12" fmla="*/ 375 w 431"/>
                <a:gd name="T13" fmla="*/ 176 h 233"/>
                <a:gd name="T14" fmla="*/ 396 w 431"/>
                <a:gd name="T15" fmla="*/ 176 h 233"/>
                <a:gd name="T16" fmla="*/ 429 w 431"/>
                <a:gd name="T17" fmla="*/ 212 h 233"/>
                <a:gd name="T18" fmla="*/ 408 w 431"/>
                <a:gd name="T19" fmla="*/ 233 h 233"/>
                <a:gd name="T20" fmla="*/ 333 w 431"/>
                <a:gd name="T21" fmla="*/ 212 h 233"/>
                <a:gd name="T22" fmla="*/ 186 w 431"/>
                <a:gd name="T23" fmla="*/ 143 h 233"/>
                <a:gd name="T24" fmla="*/ 48 w 431"/>
                <a:gd name="T25" fmla="*/ 68 h 233"/>
                <a:gd name="T26" fmla="*/ 6 w 431"/>
                <a:gd name="T27" fmla="*/ 38 h 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Freeform 12"/>
            <p:cNvSpPr>
              <a:spLocks/>
            </p:cNvSpPr>
            <p:nvPr/>
          </p:nvSpPr>
          <p:spPr bwMode="auto">
            <a:xfrm>
              <a:off x="2262" y="87"/>
              <a:ext cx="396" cy="227"/>
            </a:xfrm>
            <a:custGeom>
              <a:avLst/>
              <a:gdLst>
                <a:gd name="T0" fmla="*/ 2 w 396"/>
                <a:gd name="T1" fmla="*/ 9 h 227"/>
                <a:gd name="T2" fmla="*/ 53 w 396"/>
                <a:gd name="T3" fmla="*/ 66 h 227"/>
                <a:gd name="T4" fmla="*/ 176 w 396"/>
                <a:gd name="T5" fmla="*/ 132 h 227"/>
                <a:gd name="T6" fmla="*/ 293 w 396"/>
                <a:gd name="T7" fmla="*/ 189 h 227"/>
                <a:gd name="T8" fmla="*/ 341 w 396"/>
                <a:gd name="T9" fmla="*/ 222 h 227"/>
                <a:gd name="T10" fmla="*/ 377 w 396"/>
                <a:gd name="T11" fmla="*/ 219 h 227"/>
                <a:gd name="T12" fmla="*/ 377 w 396"/>
                <a:gd name="T13" fmla="*/ 180 h 227"/>
                <a:gd name="T14" fmla="*/ 260 w 396"/>
                <a:gd name="T15" fmla="*/ 126 h 227"/>
                <a:gd name="T16" fmla="*/ 113 w 396"/>
                <a:gd name="T17" fmla="*/ 51 h 227"/>
                <a:gd name="T18" fmla="*/ 41 w 396"/>
                <a:gd name="T19" fmla="*/ 9 h 227"/>
                <a:gd name="T20" fmla="*/ 2 w 396"/>
                <a:gd name="T21" fmla="*/ 9 h 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Freeform 13"/>
            <p:cNvSpPr>
              <a:spLocks/>
            </p:cNvSpPr>
            <p:nvPr/>
          </p:nvSpPr>
          <p:spPr bwMode="auto">
            <a:xfrm>
              <a:off x="2264" y="240"/>
              <a:ext cx="516" cy="223"/>
            </a:xfrm>
            <a:custGeom>
              <a:avLst/>
              <a:gdLst>
                <a:gd name="T0" fmla="*/ 3 w 516"/>
                <a:gd name="T1" fmla="*/ 10 h 223"/>
                <a:gd name="T2" fmla="*/ 105 w 516"/>
                <a:gd name="T3" fmla="*/ 97 h 223"/>
                <a:gd name="T4" fmla="*/ 243 w 516"/>
                <a:gd name="T5" fmla="*/ 178 h 223"/>
                <a:gd name="T6" fmla="*/ 357 w 516"/>
                <a:gd name="T7" fmla="*/ 217 h 223"/>
                <a:gd name="T8" fmla="*/ 498 w 516"/>
                <a:gd name="T9" fmla="*/ 214 h 223"/>
                <a:gd name="T10" fmla="*/ 468 w 516"/>
                <a:gd name="T11" fmla="*/ 187 h 223"/>
                <a:gd name="T12" fmla="*/ 309 w 516"/>
                <a:gd name="T13" fmla="*/ 136 h 223"/>
                <a:gd name="T14" fmla="*/ 123 w 516"/>
                <a:gd name="T15" fmla="*/ 34 h 223"/>
                <a:gd name="T16" fmla="*/ 3 w 516"/>
                <a:gd name="T17" fmla="*/ 10 h 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Freeform 14"/>
            <p:cNvSpPr>
              <a:spLocks/>
            </p:cNvSpPr>
            <p:nvPr/>
          </p:nvSpPr>
          <p:spPr bwMode="auto">
            <a:xfrm>
              <a:off x="2723" y="324"/>
              <a:ext cx="414" cy="100"/>
            </a:xfrm>
            <a:custGeom>
              <a:avLst/>
              <a:gdLst>
                <a:gd name="T0" fmla="*/ 69 w 414"/>
                <a:gd name="T1" fmla="*/ 60 h 100"/>
                <a:gd name="T2" fmla="*/ 12 w 414"/>
                <a:gd name="T3" fmla="*/ 42 h 100"/>
                <a:gd name="T4" fmla="*/ 3 w 414"/>
                <a:gd name="T5" fmla="*/ 15 h 100"/>
                <a:gd name="T6" fmla="*/ 30 w 414"/>
                <a:gd name="T7" fmla="*/ 0 h 100"/>
                <a:gd name="T8" fmla="*/ 117 w 414"/>
                <a:gd name="T9" fmla="*/ 18 h 100"/>
                <a:gd name="T10" fmla="*/ 243 w 414"/>
                <a:gd name="T11" fmla="*/ 48 h 100"/>
                <a:gd name="T12" fmla="*/ 387 w 414"/>
                <a:gd name="T13" fmla="*/ 48 h 100"/>
                <a:gd name="T14" fmla="*/ 408 w 414"/>
                <a:gd name="T15" fmla="*/ 54 h 100"/>
                <a:gd name="T16" fmla="*/ 381 w 414"/>
                <a:gd name="T17" fmla="*/ 87 h 100"/>
                <a:gd name="T18" fmla="*/ 318 w 414"/>
                <a:gd name="T19" fmla="*/ 99 h 100"/>
                <a:gd name="T20" fmla="*/ 195 w 414"/>
                <a:gd name="T21" fmla="*/ 93 h 100"/>
                <a:gd name="T22" fmla="*/ 69 w 414"/>
                <a:gd name="T23" fmla="*/ 6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Freeform 15"/>
            <p:cNvSpPr>
              <a:spLocks/>
            </p:cNvSpPr>
            <p:nvPr/>
          </p:nvSpPr>
          <p:spPr bwMode="auto">
            <a:xfrm>
              <a:off x="3165" y="375"/>
              <a:ext cx="150" cy="72"/>
            </a:xfrm>
            <a:custGeom>
              <a:avLst/>
              <a:gdLst>
                <a:gd name="T0" fmla="*/ 3 w 150"/>
                <a:gd name="T1" fmla="*/ 67 h 72"/>
                <a:gd name="T2" fmla="*/ 84 w 150"/>
                <a:gd name="T3" fmla="*/ 19 h 72"/>
                <a:gd name="T4" fmla="*/ 123 w 150"/>
                <a:gd name="T5" fmla="*/ 1 h 72"/>
                <a:gd name="T6" fmla="*/ 150 w 150"/>
                <a:gd name="T7" fmla="*/ 22 h 72"/>
                <a:gd name="T8" fmla="*/ 123 w 150"/>
                <a:gd name="T9" fmla="*/ 55 h 72"/>
                <a:gd name="T10" fmla="*/ 90 w 150"/>
                <a:gd name="T11" fmla="*/ 70 h 72"/>
                <a:gd name="T12" fmla="*/ 0 w 150"/>
                <a:gd name="T13" fmla="*/ 67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Freeform 16"/>
            <p:cNvSpPr>
              <a:spLocks/>
            </p:cNvSpPr>
            <p:nvPr/>
          </p:nvSpPr>
          <p:spPr bwMode="auto">
            <a:xfrm>
              <a:off x="3463" y="267"/>
              <a:ext cx="148" cy="91"/>
            </a:xfrm>
            <a:custGeom>
              <a:avLst/>
              <a:gdLst>
                <a:gd name="T0" fmla="*/ 1 w 148"/>
                <a:gd name="T1" fmla="*/ 69 h 91"/>
                <a:gd name="T2" fmla="*/ 25 w 148"/>
                <a:gd name="T3" fmla="*/ 51 h 91"/>
                <a:gd name="T4" fmla="*/ 100 w 148"/>
                <a:gd name="T5" fmla="*/ 9 h 91"/>
                <a:gd name="T6" fmla="*/ 133 w 148"/>
                <a:gd name="T7" fmla="*/ 3 h 91"/>
                <a:gd name="T8" fmla="*/ 136 w 148"/>
                <a:gd name="T9" fmla="*/ 27 h 91"/>
                <a:gd name="T10" fmla="*/ 61 w 148"/>
                <a:gd name="T11" fmla="*/ 75 h 91"/>
                <a:gd name="T12" fmla="*/ 19 w 148"/>
                <a:gd name="T13" fmla="*/ 90 h 91"/>
                <a:gd name="T14" fmla="*/ 1 w 148"/>
                <a:gd name="T15" fmla="*/ 69 h 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Freeform 17"/>
            <p:cNvSpPr>
              <a:spLocks/>
            </p:cNvSpPr>
            <p:nvPr/>
          </p:nvSpPr>
          <p:spPr bwMode="auto">
            <a:xfrm>
              <a:off x="3580" y="58"/>
              <a:ext cx="938" cy="158"/>
            </a:xfrm>
            <a:custGeom>
              <a:avLst/>
              <a:gdLst>
                <a:gd name="T0" fmla="*/ 172 w 938"/>
                <a:gd name="T1" fmla="*/ 86 h 158"/>
                <a:gd name="T2" fmla="*/ 61 w 938"/>
                <a:gd name="T3" fmla="*/ 137 h 158"/>
                <a:gd name="T4" fmla="*/ 16 w 938"/>
                <a:gd name="T5" fmla="*/ 155 h 158"/>
                <a:gd name="T6" fmla="*/ 7 w 938"/>
                <a:gd name="T7" fmla="*/ 122 h 158"/>
                <a:gd name="T8" fmla="*/ 58 w 938"/>
                <a:gd name="T9" fmla="*/ 80 h 158"/>
                <a:gd name="T10" fmla="*/ 172 w 938"/>
                <a:gd name="T11" fmla="*/ 38 h 158"/>
                <a:gd name="T12" fmla="*/ 304 w 938"/>
                <a:gd name="T13" fmla="*/ 11 h 158"/>
                <a:gd name="T14" fmla="*/ 463 w 938"/>
                <a:gd name="T15" fmla="*/ 2 h 158"/>
                <a:gd name="T16" fmla="*/ 631 w 938"/>
                <a:gd name="T17" fmla="*/ 23 h 158"/>
                <a:gd name="T18" fmla="*/ 796 w 938"/>
                <a:gd name="T19" fmla="*/ 53 h 158"/>
                <a:gd name="T20" fmla="*/ 841 w 938"/>
                <a:gd name="T21" fmla="*/ 47 h 158"/>
                <a:gd name="T22" fmla="*/ 907 w 938"/>
                <a:gd name="T23" fmla="*/ 71 h 158"/>
                <a:gd name="T24" fmla="*/ 919 w 938"/>
                <a:gd name="T25" fmla="*/ 101 h 158"/>
                <a:gd name="T26" fmla="*/ 793 w 938"/>
                <a:gd name="T27" fmla="*/ 98 h 158"/>
                <a:gd name="T28" fmla="*/ 634 w 938"/>
                <a:gd name="T29" fmla="*/ 62 h 158"/>
                <a:gd name="T30" fmla="*/ 439 w 938"/>
                <a:gd name="T31" fmla="*/ 38 h 158"/>
                <a:gd name="T32" fmla="*/ 238 w 938"/>
                <a:gd name="T33" fmla="*/ 59 h 158"/>
                <a:gd name="T34" fmla="*/ 172 w 938"/>
                <a:gd name="T35" fmla="*/ 86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Freeform 18"/>
            <p:cNvSpPr>
              <a:spLocks/>
            </p:cNvSpPr>
            <p:nvPr/>
          </p:nvSpPr>
          <p:spPr bwMode="auto">
            <a:xfrm>
              <a:off x="3686" y="145"/>
              <a:ext cx="372" cy="98"/>
            </a:xfrm>
            <a:custGeom>
              <a:avLst/>
              <a:gdLst>
                <a:gd name="T0" fmla="*/ 18 w 372"/>
                <a:gd name="T1" fmla="*/ 47 h 98"/>
                <a:gd name="T2" fmla="*/ 141 w 372"/>
                <a:gd name="T3" fmla="*/ 17 h 98"/>
                <a:gd name="T4" fmla="*/ 246 w 372"/>
                <a:gd name="T5" fmla="*/ 2 h 98"/>
                <a:gd name="T6" fmla="*/ 351 w 372"/>
                <a:gd name="T7" fmla="*/ 5 h 98"/>
                <a:gd name="T8" fmla="*/ 372 w 372"/>
                <a:gd name="T9" fmla="*/ 23 h 98"/>
                <a:gd name="T10" fmla="*/ 354 w 372"/>
                <a:gd name="T11" fmla="*/ 44 h 98"/>
                <a:gd name="T12" fmla="*/ 264 w 372"/>
                <a:gd name="T13" fmla="*/ 50 h 98"/>
                <a:gd name="T14" fmla="*/ 168 w 372"/>
                <a:gd name="T15" fmla="*/ 53 h 98"/>
                <a:gd name="T16" fmla="*/ 72 w 372"/>
                <a:gd name="T17" fmla="*/ 77 h 98"/>
                <a:gd name="T18" fmla="*/ 15 w 372"/>
                <a:gd name="T19" fmla="*/ 95 h 98"/>
                <a:gd name="T20" fmla="*/ 0 w 372"/>
                <a:gd name="T21" fmla="*/ 5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Freeform 19"/>
            <p:cNvSpPr>
              <a:spLocks/>
            </p:cNvSpPr>
            <p:nvPr/>
          </p:nvSpPr>
          <p:spPr bwMode="auto">
            <a:xfrm>
              <a:off x="3618" y="308"/>
              <a:ext cx="318" cy="158"/>
            </a:xfrm>
            <a:custGeom>
              <a:avLst/>
              <a:gdLst>
                <a:gd name="T0" fmla="*/ 0 w 318"/>
                <a:gd name="T1" fmla="*/ 158 h 158"/>
                <a:gd name="T2" fmla="*/ 12 w 318"/>
                <a:gd name="T3" fmla="*/ 137 h 158"/>
                <a:gd name="T4" fmla="*/ 162 w 318"/>
                <a:gd name="T5" fmla="*/ 71 h 158"/>
                <a:gd name="T6" fmla="*/ 249 w 318"/>
                <a:gd name="T7" fmla="*/ 20 h 158"/>
                <a:gd name="T8" fmla="*/ 285 w 318"/>
                <a:gd name="T9" fmla="*/ 2 h 158"/>
                <a:gd name="T10" fmla="*/ 309 w 318"/>
                <a:gd name="T11" fmla="*/ 11 h 158"/>
                <a:gd name="T12" fmla="*/ 303 w 318"/>
                <a:gd name="T13" fmla="*/ 47 h 158"/>
                <a:gd name="T14" fmla="*/ 219 w 318"/>
                <a:gd name="T15" fmla="*/ 89 h 158"/>
                <a:gd name="T16" fmla="*/ 108 w 318"/>
                <a:gd name="T17" fmla="*/ 140 h 158"/>
                <a:gd name="T18" fmla="*/ 57 w 318"/>
                <a:gd name="T19" fmla="*/ 152 h 158"/>
                <a:gd name="T20" fmla="*/ 0 w 318"/>
                <a:gd name="T2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2" name="Freeform 20"/>
            <p:cNvSpPr>
              <a:spLocks/>
            </p:cNvSpPr>
            <p:nvPr/>
          </p:nvSpPr>
          <p:spPr bwMode="auto">
            <a:xfrm>
              <a:off x="3413" y="291"/>
              <a:ext cx="380" cy="174"/>
            </a:xfrm>
            <a:custGeom>
              <a:avLst/>
              <a:gdLst>
                <a:gd name="T0" fmla="*/ 3 w 380"/>
                <a:gd name="T1" fmla="*/ 165 h 174"/>
                <a:gd name="T2" fmla="*/ 129 w 380"/>
                <a:gd name="T3" fmla="*/ 93 h 174"/>
                <a:gd name="T4" fmla="*/ 261 w 380"/>
                <a:gd name="T5" fmla="*/ 30 h 174"/>
                <a:gd name="T6" fmla="*/ 351 w 380"/>
                <a:gd name="T7" fmla="*/ 0 h 174"/>
                <a:gd name="T8" fmla="*/ 378 w 380"/>
                <a:gd name="T9" fmla="*/ 27 h 174"/>
                <a:gd name="T10" fmla="*/ 336 w 380"/>
                <a:gd name="T11" fmla="*/ 51 h 174"/>
                <a:gd name="T12" fmla="*/ 291 w 380"/>
                <a:gd name="T13" fmla="*/ 60 h 174"/>
                <a:gd name="T14" fmla="*/ 240 w 380"/>
                <a:gd name="T15" fmla="*/ 75 h 174"/>
                <a:gd name="T16" fmla="*/ 189 w 380"/>
                <a:gd name="T17" fmla="*/ 120 h 174"/>
                <a:gd name="T18" fmla="*/ 102 w 380"/>
                <a:gd name="T19" fmla="*/ 174 h 174"/>
                <a:gd name="T20" fmla="*/ 0 w 380"/>
                <a:gd name="T21" fmla="*/ 162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Freeform 21"/>
            <p:cNvSpPr>
              <a:spLocks/>
            </p:cNvSpPr>
            <p:nvPr/>
          </p:nvSpPr>
          <p:spPr bwMode="auto">
            <a:xfrm>
              <a:off x="4178" y="187"/>
              <a:ext cx="523" cy="69"/>
            </a:xfrm>
            <a:custGeom>
              <a:avLst/>
              <a:gdLst>
                <a:gd name="T0" fmla="*/ 84 w 523"/>
                <a:gd name="T1" fmla="*/ 11 h 69"/>
                <a:gd name="T2" fmla="*/ 27 w 523"/>
                <a:gd name="T3" fmla="*/ 5 h 69"/>
                <a:gd name="T4" fmla="*/ 9 w 523"/>
                <a:gd name="T5" fmla="*/ 35 h 69"/>
                <a:gd name="T6" fmla="*/ 81 w 523"/>
                <a:gd name="T7" fmla="*/ 56 h 69"/>
                <a:gd name="T8" fmla="*/ 255 w 523"/>
                <a:gd name="T9" fmla="*/ 68 h 69"/>
                <a:gd name="T10" fmla="*/ 432 w 523"/>
                <a:gd name="T11" fmla="*/ 50 h 69"/>
                <a:gd name="T12" fmla="*/ 513 w 523"/>
                <a:gd name="T13" fmla="*/ 5 h 69"/>
                <a:gd name="T14" fmla="*/ 372 w 523"/>
                <a:gd name="T15" fmla="*/ 20 h 69"/>
                <a:gd name="T16" fmla="*/ 141 w 523"/>
                <a:gd name="T17" fmla="*/ 14 h 69"/>
                <a:gd name="T18" fmla="*/ 84 w 523"/>
                <a:gd name="T19" fmla="*/ 11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Freeform 22"/>
            <p:cNvSpPr>
              <a:spLocks/>
            </p:cNvSpPr>
            <p:nvPr/>
          </p:nvSpPr>
          <p:spPr bwMode="auto">
            <a:xfrm>
              <a:off x="4689" y="186"/>
              <a:ext cx="537" cy="120"/>
            </a:xfrm>
            <a:custGeom>
              <a:avLst/>
              <a:gdLst>
                <a:gd name="T0" fmla="*/ 23 w 537"/>
                <a:gd name="T1" fmla="*/ 6 h 120"/>
                <a:gd name="T2" fmla="*/ 188 w 537"/>
                <a:gd name="T3" fmla="*/ 3 h 120"/>
                <a:gd name="T4" fmla="*/ 323 w 537"/>
                <a:gd name="T5" fmla="*/ 27 h 120"/>
                <a:gd name="T6" fmla="*/ 464 w 537"/>
                <a:gd name="T7" fmla="*/ 69 h 120"/>
                <a:gd name="T8" fmla="*/ 521 w 537"/>
                <a:gd name="T9" fmla="*/ 90 h 120"/>
                <a:gd name="T10" fmla="*/ 533 w 537"/>
                <a:gd name="T11" fmla="*/ 105 h 120"/>
                <a:gd name="T12" fmla="*/ 497 w 537"/>
                <a:gd name="T13" fmla="*/ 120 h 120"/>
                <a:gd name="T14" fmla="*/ 452 w 537"/>
                <a:gd name="T15" fmla="*/ 108 h 120"/>
                <a:gd name="T16" fmla="*/ 350 w 537"/>
                <a:gd name="T17" fmla="*/ 72 h 120"/>
                <a:gd name="T18" fmla="*/ 158 w 537"/>
                <a:gd name="T19" fmla="*/ 39 h 120"/>
                <a:gd name="T20" fmla="*/ 50 w 537"/>
                <a:gd name="T21" fmla="*/ 39 h 120"/>
                <a:gd name="T22" fmla="*/ 23 w 537"/>
                <a:gd name="T23" fmla="*/ 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5" name="Freeform 23"/>
            <p:cNvSpPr>
              <a:spLocks/>
            </p:cNvSpPr>
            <p:nvPr/>
          </p:nvSpPr>
          <p:spPr bwMode="auto">
            <a:xfrm>
              <a:off x="4968" y="312"/>
              <a:ext cx="800" cy="143"/>
            </a:xfrm>
            <a:custGeom>
              <a:avLst/>
              <a:gdLst>
                <a:gd name="T0" fmla="*/ 800 w 800"/>
                <a:gd name="T1" fmla="*/ 24 h 143"/>
                <a:gd name="T2" fmla="*/ 782 w 800"/>
                <a:gd name="T3" fmla="*/ 15 h 143"/>
                <a:gd name="T4" fmla="*/ 659 w 800"/>
                <a:gd name="T5" fmla="*/ 63 h 143"/>
                <a:gd name="T6" fmla="*/ 500 w 800"/>
                <a:gd name="T7" fmla="*/ 84 h 143"/>
                <a:gd name="T8" fmla="*/ 326 w 800"/>
                <a:gd name="T9" fmla="*/ 69 h 143"/>
                <a:gd name="T10" fmla="*/ 98 w 800"/>
                <a:gd name="T11" fmla="*/ 21 h 143"/>
                <a:gd name="T12" fmla="*/ 11 w 800"/>
                <a:gd name="T13" fmla="*/ 6 h 143"/>
                <a:gd name="T14" fmla="*/ 32 w 800"/>
                <a:gd name="T15" fmla="*/ 60 h 143"/>
                <a:gd name="T16" fmla="*/ 155 w 800"/>
                <a:gd name="T17" fmla="*/ 96 h 143"/>
                <a:gd name="T18" fmla="*/ 410 w 800"/>
                <a:gd name="T19" fmla="*/ 138 h 143"/>
                <a:gd name="T20" fmla="*/ 596 w 800"/>
                <a:gd name="T21" fmla="*/ 129 h 143"/>
                <a:gd name="T22" fmla="*/ 737 w 800"/>
                <a:gd name="T23" fmla="*/ 90 h 143"/>
                <a:gd name="T24" fmla="*/ 788 w 800"/>
                <a:gd name="T25" fmla="*/ 69 h 143"/>
                <a:gd name="T26" fmla="*/ 800 w 800"/>
                <a:gd name="T27" fmla="*/ 2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6" name="Freeform 24"/>
            <p:cNvSpPr>
              <a:spLocks/>
            </p:cNvSpPr>
            <p:nvPr/>
          </p:nvSpPr>
          <p:spPr bwMode="auto">
            <a:xfrm>
              <a:off x="5318" y="240"/>
              <a:ext cx="402" cy="115"/>
            </a:xfrm>
            <a:custGeom>
              <a:avLst/>
              <a:gdLst>
                <a:gd name="T0" fmla="*/ 402 w 402"/>
                <a:gd name="T1" fmla="*/ 0 h 115"/>
                <a:gd name="T2" fmla="*/ 384 w 402"/>
                <a:gd name="T3" fmla="*/ 12 h 115"/>
                <a:gd name="T4" fmla="*/ 276 w 402"/>
                <a:gd name="T5" fmla="*/ 51 h 115"/>
                <a:gd name="T6" fmla="*/ 165 w 402"/>
                <a:gd name="T7" fmla="*/ 66 h 115"/>
                <a:gd name="T8" fmla="*/ 51 w 402"/>
                <a:gd name="T9" fmla="*/ 57 h 115"/>
                <a:gd name="T10" fmla="*/ 15 w 402"/>
                <a:gd name="T11" fmla="*/ 54 h 115"/>
                <a:gd name="T12" fmla="*/ 3 w 402"/>
                <a:gd name="T13" fmla="*/ 69 h 115"/>
                <a:gd name="T14" fmla="*/ 9 w 402"/>
                <a:gd name="T15" fmla="*/ 93 h 115"/>
                <a:gd name="T16" fmla="*/ 54 w 402"/>
                <a:gd name="T17" fmla="*/ 102 h 115"/>
                <a:gd name="T18" fmla="*/ 198 w 402"/>
                <a:gd name="T19" fmla="*/ 111 h 115"/>
                <a:gd name="T20" fmla="*/ 336 w 402"/>
                <a:gd name="T21" fmla="*/ 75 h 115"/>
                <a:gd name="T22" fmla="*/ 375 w 402"/>
                <a:gd name="T23" fmla="*/ 54 h 115"/>
                <a:gd name="T24" fmla="*/ 402 w 402"/>
                <a:gd name="T25" fmla="*/ 0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 name="Group 25"/>
          <p:cNvGrpSpPr>
            <a:grpSpLocks/>
          </p:cNvGrpSpPr>
          <p:nvPr/>
        </p:nvGrpSpPr>
        <p:grpSpPr bwMode="auto">
          <a:xfrm>
            <a:off x="20638" y="6161088"/>
            <a:ext cx="9169400" cy="138112"/>
            <a:chOff x="0" y="4032"/>
            <a:chExt cx="5776" cy="87"/>
          </a:xfrm>
        </p:grpSpPr>
        <p:sp>
          <p:nvSpPr>
            <p:cNvPr id="28" name="Freeform 26"/>
            <p:cNvSpPr>
              <a:spLocks/>
            </p:cNvSpPr>
            <p:nvPr/>
          </p:nvSpPr>
          <p:spPr bwMode="auto">
            <a:xfrm>
              <a:off x="4041" y="4047"/>
              <a:ext cx="1735" cy="72"/>
            </a:xfrm>
            <a:custGeom>
              <a:avLst/>
              <a:gdLst>
                <a:gd name="T0" fmla="*/ 165 w 1735"/>
                <a:gd name="T1" fmla="*/ 6 h 72"/>
                <a:gd name="T2" fmla="*/ 450 w 1735"/>
                <a:gd name="T3" fmla="*/ 3 h 72"/>
                <a:gd name="T4" fmla="*/ 714 w 1735"/>
                <a:gd name="T5" fmla="*/ 12 h 72"/>
                <a:gd name="T6" fmla="*/ 957 w 1735"/>
                <a:gd name="T7" fmla="*/ 24 h 72"/>
                <a:gd name="T8" fmla="*/ 1173 w 1735"/>
                <a:gd name="T9" fmla="*/ 24 h 72"/>
                <a:gd name="T10" fmla="*/ 1473 w 1735"/>
                <a:gd name="T11" fmla="*/ 15 h 72"/>
                <a:gd name="T12" fmla="*/ 1617 w 1735"/>
                <a:gd name="T13" fmla="*/ 0 h 72"/>
                <a:gd name="T14" fmla="*/ 1719 w 1735"/>
                <a:gd name="T15" fmla="*/ 15 h 72"/>
                <a:gd name="T16" fmla="*/ 1716 w 1735"/>
                <a:gd name="T17" fmla="*/ 66 h 72"/>
                <a:gd name="T18" fmla="*/ 1632 w 1735"/>
                <a:gd name="T19" fmla="*/ 51 h 72"/>
                <a:gd name="T20" fmla="*/ 1407 w 1735"/>
                <a:gd name="T21" fmla="*/ 51 h 72"/>
                <a:gd name="T22" fmla="*/ 1191 w 1735"/>
                <a:gd name="T23" fmla="*/ 48 h 72"/>
                <a:gd name="T24" fmla="*/ 870 w 1735"/>
                <a:gd name="T25" fmla="*/ 60 h 72"/>
                <a:gd name="T26" fmla="*/ 492 w 1735"/>
                <a:gd name="T27" fmla="*/ 48 h 72"/>
                <a:gd name="T28" fmla="*/ 291 w 1735"/>
                <a:gd name="T29" fmla="*/ 27 h 72"/>
                <a:gd name="T30" fmla="*/ 21 w 1735"/>
                <a:gd name="T31" fmla="*/ 36 h 72"/>
                <a:gd name="T32" fmla="*/ 165 w 1735"/>
                <a:gd name="T33" fmla="*/ 6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Freeform 27"/>
            <p:cNvSpPr>
              <a:spLocks/>
            </p:cNvSpPr>
            <p:nvPr/>
          </p:nvSpPr>
          <p:spPr bwMode="auto">
            <a:xfrm>
              <a:off x="1727" y="4038"/>
              <a:ext cx="2655" cy="60"/>
            </a:xfrm>
            <a:custGeom>
              <a:avLst/>
              <a:gdLst>
                <a:gd name="T0" fmla="*/ 2641 w 2655"/>
                <a:gd name="T1" fmla="*/ 6 h 60"/>
                <a:gd name="T2" fmla="*/ 2620 w 2655"/>
                <a:gd name="T3" fmla="*/ 30 h 60"/>
                <a:gd name="T4" fmla="*/ 2368 w 2655"/>
                <a:gd name="T5" fmla="*/ 45 h 60"/>
                <a:gd name="T6" fmla="*/ 2023 w 2655"/>
                <a:gd name="T7" fmla="*/ 60 h 60"/>
                <a:gd name="T8" fmla="*/ 1786 w 2655"/>
                <a:gd name="T9" fmla="*/ 48 h 60"/>
                <a:gd name="T10" fmla="*/ 1525 w 2655"/>
                <a:gd name="T11" fmla="*/ 36 h 60"/>
                <a:gd name="T12" fmla="*/ 1195 w 2655"/>
                <a:gd name="T13" fmla="*/ 45 h 60"/>
                <a:gd name="T14" fmla="*/ 817 w 2655"/>
                <a:gd name="T15" fmla="*/ 39 h 60"/>
                <a:gd name="T16" fmla="*/ 499 w 2655"/>
                <a:gd name="T17" fmla="*/ 27 h 60"/>
                <a:gd name="T18" fmla="*/ 136 w 2655"/>
                <a:gd name="T19" fmla="*/ 39 h 60"/>
                <a:gd name="T20" fmla="*/ 10 w 2655"/>
                <a:gd name="T21" fmla="*/ 33 h 60"/>
                <a:gd name="T22" fmla="*/ 76 w 2655"/>
                <a:gd name="T23" fmla="*/ 24 h 60"/>
                <a:gd name="T24" fmla="*/ 310 w 2655"/>
                <a:gd name="T25" fmla="*/ 18 h 60"/>
                <a:gd name="T26" fmla="*/ 544 w 2655"/>
                <a:gd name="T27" fmla="*/ 0 h 60"/>
                <a:gd name="T28" fmla="*/ 853 w 2655"/>
                <a:gd name="T29" fmla="*/ 21 h 60"/>
                <a:gd name="T30" fmla="*/ 1114 w 2655"/>
                <a:gd name="T31" fmla="*/ 21 h 60"/>
                <a:gd name="T32" fmla="*/ 1399 w 2655"/>
                <a:gd name="T33" fmla="*/ 3 h 60"/>
                <a:gd name="T34" fmla="*/ 1588 w 2655"/>
                <a:gd name="T35" fmla="*/ 9 h 60"/>
                <a:gd name="T36" fmla="*/ 1807 w 2655"/>
                <a:gd name="T37" fmla="*/ 21 h 60"/>
                <a:gd name="T38" fmla="*/ 2035 w 2655"/>
                <a:gd name="T39" fmla="*/ 12 h 60"/>
                <a:gd name="T40" fmla="*/ 2290 w 2655"/>
                <a:gd name="T41" fmla="*/ 18 h 60"/>
                <a:gd name="T42" fmla="*/ 2596 w 2655"/>
                <a:gd name="T43" fmla="*/ 3 h 60"/>
                <a:gd name="T44" fmla="*/ 2641 w 2655"/>
                <a:gd name="T45" fmla="*/ 6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Freeform 28"/>
            <p:cNvSpPr>
              <a:spLocks/>
            </p:cNvSpPr>
            <p:nvPr/>
          </p:nvSpPr>
          <p:spPr bwMode="auto">
            <a:xfrm>
              <a:off x="0" y="4032"/>
              <a:ext cx="2041" cy="62"/>
            </a:xfrm>
            <a:custGeom>
              <a:avLst/>
              <a:gdLst>
                <a:gd name="T0" fmla="*/ 1893 w 2041"/>
                <a:gd name="T1" fmla="*/ 39 h 62"/>
                <a:gd name="T2" fmla="*/ 1578 w 2041"/>
                <a:gd name="T3" fmla="*/ 45 h 62"/>
                <a:gd name="T4" fmla="*/ 1011 w 2041"/>
                <a:gd name="T5" fmla="*/ 60 h 62"/>
                <a:gd name="T6" fmla="*/ 438 w 2041"/>
                <a:gd name="T7" fmla="*/ 57 h 62"/>
                <a:gd name="T8" fmla="*/ 0 w 2041"/>
                <a:gd name="T9" fmla="*/ 36 h 62"/>
                <a:gd name="T10" fmla="*/ 0 w 2041"/>
                <a:gd name="T11" fmla="*/ 3 h 62"/>
                <a:gd name="T12" fmla="*/ 210 w 2041"/>
                <a:gd name="T13" fmla="*/ 18 h 62"/>
                <a:gd name="T14" fmla="*/ 474 w 2041"/>
                <a:gd name="T15" fmla="*/ 21 h 62"/>
                <a:gd name="T16" fmla="*/ 678 w 2041"/>
                <a:gd name="T17" fmla="*/ 9 h 62"/>
                <a:gd name="T18" fmla="*/ 897 w 2041"/>
                <a:gd name="T19" fmla="*/ 9 h 62"/>
                <a:gd name="T20" fmla="*/ 1167 w 2041"/>
                <a:gd name="T21" fmla="*/ 30 h 62"/>
                <a:gd name="T22" fmla="*/ 1500 w 2041"/>
                <a:gd name="T23" fmla="*/ 24 h 62"/>
                <a:gd name="T24" fmla="*/ 1758 w 2041"/>
                <a:gd name="T25" fmla="*/ 3 h 62"/>
                <a:gd name="T26" fmla="*/ 1938 w 2041"/>
                <a:gd name="T27" fmla="*/ 18 h 62"/>
                <a:gd name="T28" fmla="*/ 2034 w 2041"/>
                <a:gd name="T29" fmla="*/ 33 h 62"/>
                <a:gd name="T30" fmla="*/ 1893 w 2041"/>
                <a:gd name="T31" fmla="*/ 39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 name="Picture Placeholder 2"/>
          <p:cNvSpPr>
            <a:spLocks noGrp="1"/>
          </p:cNvSpPr>
          <p:nvPr>
            <p:ph type="pic" sz="quarter" idx="13" hasCustomPrompt="1"/>
          </p:nvPr>
        </p:nvSpPr>
        <p:spPr>
          <a:xfrm>
            <a:off x="26988" y="6262688"/>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35" name="Picture Placeholder 34"/>
          <p:cNvSpPr>
            <a:spLocks noGrp="1"/>
          </p:cNvSpPr>
          <p:nvPr>
            <p:ph type="pic" sz="quarter" idx="14" hasCustomPrompt="1"/>
          </p:nvPr>
        </p:nvSpPr>
        <p:spPr>
          <a:xfrm>
            <a:off x="475456" y="6400800"/>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3708402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9050" y="1109663"/>
            <a:ext cx="9156700" cy="757237"/>
            <a:chOff x="0" y="0"/>
            <a:chExt cx="5768" cy="477"/>
          </a:xfrm>
        </p:grpSpPr>
        <p:sp>
          <p:nvSpPr>
            <p:cNvPr id="5" name="Freeform 3"/>
            <p:cNvSpPr>
              <a:spLocks/>
            </p:cNvSpPr>
            <p:nvPr/>
          </p:nvSpPr>
          <p:spPr bwMode="auto">
            <a:xfrm>
              <a:off x="5" y="0"/>
              <a:ext cx="5763" cy="477"/>
            </a:xfrm>
            <a:custGeom>
              <a:avLst/>
              <a:gdLst>
                <a:gd name="T0" fmla="*/ 0 w 5763"/>
                <a:gd name="T1" fmla="*/ 450 h 477"/>
                <a:gd name="T2" fmla="*/ 3 w 5763"/>
                <a:gd name="T3" fmla="*/ 0 h 477"/>
                <a:gd name="T4" fmla="*/ 5763 w 5763"/>
                <a:gd name="T5" fmla="*/ 0 h 477"/>
                <a:gd name="T6" fmla="*/ 5763 w 5763"/>
                <a:gd name="T7" fmla="*/ 465 h 477"/>
                <a:gd name="T8" fmla="*/ 4821 w 5763"/>
                <a:gd name="T9" fmla="*/ 477 h 477"/>
                <a:gd name="T10" fmla="*/ 4326 w 5763"/>
                <a:gd name="T11" fmla="*/ 447 h 477"/>
                <a:gd name="T12" fmla="*/ 3783 w 5763"/>
                <a:gd name="T13" fmla="*/ 465 h 477"/>
                <a:gd name="T14" fmla="*/ 3417 w 5763"/>
                <a:gd name="T15" fmla="*/ 456 h 477"/>
                <a:gd name="T16" fmla="*/ 2973 w 5763"/>
                <a:gd name="T17" fmla="*/ 459 h 477"/>
                <a:gd name="T18" fmla="*/ 2451 w 5763"/>
                <a:gd name="T19" fmla="*/ 453 h 477"/>
                <a:gd name="T20" fmla="*/ 2289 w 5763"/>
                <a:gd name="T21" fmla="*/ 441 h 477"/>
                <a:gd name="T22" fmla="*/ 2010 w 5763"/>
                <a:gd name="T23" fmla="*/ 453 h 477"/>
                <a:gd name="T24" fmla="*/ 1827 w 5763"/>
                <a:gd name="T25" fmla="*/ 450 h 477"/>
                <a:gd name="T26" fmla="*/ 1215 w 5763"/>
                <a:gd name="T27" fmla="*/ 465 h 477"/>
                <a:gd name="T28" fmla="*/ 660 w 5763"/>
                <a:gd name="T29" fmla="*/ 456 h 477"/>
                <a:gd name="T30" fmla="*/ 0 w 5763"/>
                <a:gd name="T31" fmla="*/ 450 h 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195"/>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Freeform 4"/>
            <p:cNvSpPr>
              <a:spLocks/>
            </p:cNvSpPr>
            <p:nvPr/>
          </p:nvSpPr>
          <p:spPr bwMode="auto">
            <a:xfrm>
              <a:off x="0" y="98"/>
              <a:ext cx="256" cy="253"/>
            </a:xfrm>
            <a:custGeom>
              <a:avLst/>
              <a:gdLst>
                <a:gd name="T0" fmla="*/ 8 w 256"/>
                <a:gd name="T1" fmla="*/ 190 h 253"/>
                <a:gd name="T2" fmla="*/ 71 w 256"/>
                <a:gd name="T3" fmla="*/ 115 h 253"/>
                <a:gd name="T4" fmla="*/ 203 w 256"/>
                <a:gd name="T5" fmla="*/ 16 h 253"/>
                <a:gd name="T6" fmla="*/ 251 w 256"/>
                <a:gd name="T7" fmla="*/ 19 h 253"/>
                <a:gd name="T8" fmla="*/ 236 w 256"/>
                <a:gd name="T9" fmla="*/ 46 h 253"/>
                <a:gd name="T10" fmla="*/ 176 w 256"/>
                <a:gd name="T11" fmla="*/ 82 h 253"/>
                <a:gd name="T12" fmla="*/ 92 w 256"/>
                <a:gd name="T13" fmla="*/ 154 h 253"/>
                <a:gd name="T14" fmla="*/ 23 w 256"/>
                <a:gd name="T15" fmla="*/ 247 h 253"/>
                <a:gd name="T16" fmla="*/ 8 w 256"/>
                <a:gd name="T17" fmla="*/ 190 h 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Freeform 5"/>
            <p:cNvSpPr>
              <a:spLocks/>
            </p:cNvSpPr>
            <p:nvPr/>
          </p:nvSpPr>
          <p:spPr bwMode="auto">
            <a:xfrm>
              <a:off x="56" y="0"/>
              <a:ext cx="708" cy="459"/>
            </a:xfrm>
            <a:custGeom>
              <a:avLst/>
              <a:gdLst>
                <a:gd name="T0" fmla="*/ 0 w 708"/>
                <a:gd name="T1" fmla="*/ 432 h 459"/>
                <a:gd name="T2" fmla="*/ 0 w 708"/>
                <a:gd name="T3" fmla="*/ 453 h 459"/>
                <a:gd name="T4" fmla="*/ 72 w 708"/>
                <a:gd name="T5" fmla="*/ 324 h 459"/>
                <a:gd name="T6" fmla="*/ 198 w 708"/>
                <a:gd name="T7" fmla="*/ 201 h 459"/>
                <a:gd name="T8" fmla="*/ 366 w 708"/>
                <a:gd name="T9" fmla="*/ 102 h 459"/>
                <a:gd name="T10" fmla="*/ 531 w 708"/>
                <a:gd name="T11" fmla="*/ 36 h 459"/>
                <a:gd name="T12" fmla="*/ 609 w 708"/>
                <a:gd name="T13" fmla="*/ 0 h 459"/>
                <a:gd name="T14" fmla="*/ 708 w 708"/>
                <a:gd name="T15" fmla="*/ 3 h 459"/>
                <a:gd name="T16" fmla="*/ 591 w 708"/>
                <a:gd name="T17" fmla="*/ 66 h 459"/>
                <a:gd name="T18" fmla="*/ 417 w 708"/>
                <a:gd name="T19" fmla="*/ 126 h 459"/>
                <a:gd name="T20" fmla="*/ 237 w 708"/>
                <a:gd name="T21" fmla="*/ 231 h 459"/>
                <a:gd name="T22" fmla="*/ 117 w 708"/>
                <a:gd name="T23" fmla="*/ 345 h 459"/>
                <a:gd name="T24" fmla="*/ 51 w 708"/>
                <a:gd name="T25" fmla="*/ 459 h 459"/>
                <a:gd name="T26" fmla="*/ 0 w 708"/>
                <a:gd name="T27" fmla="*/ 45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8" name="Freeform 6"/>
            <p:cNvSpPr>
              <a:spLocks/>
            </p:cNvSpPr>
            <p:nvPr/>
          </p:nvSpPr>
          <p:spPr bwMode="auto">
            <a:xfrm>
              <a:off x="131" y="269"/>
              <a:ext cx="251" cy="194"/>
            </a:xfrm>
            <a:custGeom>
              <a:avLst/>
              <a:gdLst>
                <a:gd name="T0" fmla="*/ 21 w 251"/>
                <a:gd name="T1" fmla="*/ 163 h 194"/>
                <a:gd name="T2" fmla="*/ 9 w 251"/>
                <a:gd name="T3" fmla="*/ 184 h 194"/>
                <a:gd name="T4" fmla="*/ 75 w 251"/>
                <a:gd name="T5" fmla="*/ 103 h 194"/>
                <a:gd name="T6" fmla="*/ 165 w 251"/>
                <a:gd name="T7" fmla="*/ 28 h 194"/>
                <a:gd name="T8" fmla="*/ 207 w 251"/>
                <a:gd name="T9" fmla="*/ 7 h 194"/>
                <a:gd name="T10" fmla="*/ 246 w 251"/>
                <a:gd name="T11" fmla="*/ 4 h 194"/>
                <a:gd name="T12" fmla="*/ 237 w 251"/>
                <a:gd name="T13" fmla="*/ 34 h 194"/>
                <a:gd name="T14" fmla="*/ 183 w 251"/>
                <a:gd name="T15" fmla="*/ 61 h 194"/>
                <a:gd name="T16" fmla="*/ 108 w 251"/>
                <a:gd name="T17" fmla="*/ 124 h 194"/>
                <a:gd name="T18" fmla="*/ 54 w 251"/>
                <a:gd name="T19" fmla="*/ 190 h 194"/>
                <a:gd name="T20" fmla="*/ 6 w 251"/>
                <a:gd name="T21" fmla="*/ 184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Freeform 7"/>
            <p:cNvSpPr>
              <a:spLocks/>
            </p:cNvSpPr>
            <p:nvPr/>
          </p:nvSpPr>
          <p:spPr bwMode="auto">
            <a:xfrm>
              <a:off x="341" y="0"/>
              <a:ext cx="159" cy="72"/>
            </a:xfrm>
            <a:custGeom>
              <a:avLst/>
              <a:gdLst>
                <a:gd name="T0" fmla="*/ 99 w 159"/>
                <a:gd name="T1" fmla="*/ 0 h 72"/>
                <a:gd name="T2" fmla="*/ 15 w 159"/>
                <a:gd name="T3" fmla="*/ 36 h 72"/>
                <a:gd name="T4" fmla="*/ 6 w 159"/>
                <a:gd name="T5" fmla="*/ 60 h 72"/>
                <a:gd name="T6" fmla="*/ 36 w 159"/>
                <a:gd name="T7" fmla="*/ 69 h 72"/>
                <a:gd name="T8" fmla="*/ 87 w 159"/>
                <a:gd name="T9" fmla="*/ 42 h 72"/>
                <a:gd name="T10" fmla="*/ 159 w 159"/>
                <a:gd name="T11" fmla="*/ 0 h 72"/>
                <a:gd name="T12" fmla="*/ 99 w 159"/>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Freeform 8"/>
            <p:cNvSpPr>
              <a:spLocks/>
            </p:cNvSpPr>
            <p:nvPr/>
          </p:nvSpPr>
          <p:spPr bwMode="auto">
            <a:xfrm>
              <a:off x="488" y="0"/>
              <a:ext cx="455" cy="216"/>
            </a:xfrm>
            <a:custGeom>
              <a:avLst/>
              <a:gdLst>
                <a:gd name="T0" fmla="*/ 395 w 455"/>
                <a:gd name="T1" fmla="*/ 0 h 216"/>
                <a:gd name="T2" fmla="*/ 338 w 455"/>
                <a:gd name="T3" fmla="*/ 48 h 216"/>
                <a:gd name="T4" fmla="*/ 242 w 455"/>
                <a:gd name="T5" fmla="*/ 102 h 216"/>
                <a:gd name="T6" fmla="*/ 104 w 455"/>
                <a:gd name="T7" fmla="*/ 147 h 216"/>
                <a:gd name="T8" fmla="*/ 35 w 455"/>
                <a:gd name="T9" fmla="*/ 168 h 216"/>
                <a:gd name="T10" fmla="*/ 8 w 455"/>
                <a:gd name="T11" fmla="*/ 192 h 216"/>
                <a:gd name="T12" fmla="*/ 8 w 455"/>
                <a:gd name="T13" fmla="*/ 213 h 216"/>
                <a:gd name="T14" fmla="*/ 59 w 455"/>
                <a:gd name="T15" fmla="*/ 213 h 216"/>
                <a:gd name="T16" fmla="*/ 86 w 455"/>
                <a:gd name="T17" fmla="*/ 192 h 216"/>
                <a:gd name="T18" fmla="*/ 173 w 455"/>
                <a:gd name="T19" fmla="*/ 159 h 216"/>
                <a:gd name="T20" fmla="*/ 299 w 455"/>
                <a:gd name="T21" fmla="*/ 126 h 216"/>
                <a:gd name="T22" fmla="*/ 392 w 455"/>
                <a:gd name="T23" fmla="*/ 72 h 216"/>
                <a:gd name="T24" fmla="*/ 455 w 455"/>
                <a:gd name="T25" fmla="*/ 0 h 216"/>
                <a:gd name="T26" fmla="*/ 395 w 455"/>
                <a:gd name="T27" fmla="*/ 0 h 2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Freeform 9"/>
            <p:cNvSpPr>
              <a:spLocks/>
            </p:cNvSpPr>
            <p:nvPr/>
          </p:nvSpPr>
          <p:spPr bwMode="auto">
            <a:xfrm>
              <a:off x="1448" y="37"/>
              <a:ext cx="414" cy="108"/>
            </a:xfrm>
            <a:custGeom>
              <a:avLst/>
              <a:gdLst>
                <a:gd name="T0" fmla="*/ 0 w 414"/>
                <a:gd name="T1" fmla="*/ 11 h 108"/>
                <a:gd name="T2" fmla="*/ 24 w 414"/>
                <a:gd name="T3" fmla="*/ 11 h 108"/>
                <a:gd name="T4" fmla="*/ 156 w 414"/>
                <a:gd name="T5" fmla="*/ 2 h 108"/>
                <a:gd name="T6" fmla="*/ 288 w 414"/>
                <a:gd name="T7" fmla="*/ 23 h 108"/>
                <a:gd name="T8" fmla="*/ 384 w 414"/>
                <a:gd name="T9" fmla="*/ 53 h 108"/>
                <a:gd name="T10" fmla="*/ 411 w 414"/>
                <a:gd name="T11" fmla="*/ 74 h 108"/>
                <a:gd name="T12" fmla="*/ 405 w 414"/>
                <a:gd name="T13" fmla="*/ 104 h 108"/>
                <a:gd name="T14" fmla="*/ 363 w 414"/>
                <a:gd name="T15" fmla="*/ 101 h 108"/>
                <a:gd name="T16" fmla="*/ 294 w 414"/>
                <a:gd name="T17" fmla="*/ 77 h 108"/>
                <a:gd name="T18" fmla="*/ 174 w 414"/>
                <a:gd name="T19" fmla="*/ 50 h 108"/>
                <a:gd name="T20" fmla="*/ 72 w 414"/>
                <a:gd name="T21" fmla="*/ 62 h 108"/>
                <a:gd name="T22" fmla="*/ 36 w 414"/>
                <a:gd name="T23" fmla="*/ 59 h 108"/>
                <a:gd name="T24" fmla="*/ 0 w 414"/>
                <a:gd name="T25" fmla="*/ 11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Freeform 10"/>
            <p:cNvSpPr>
              <a:spLocks/>
            </p:cNvSpPr>
            <p:nvPr/>
          </p:nvSpPr>
          <p:spPr bwMode="auto">
            <a:xfrm>
              <a:off x="1790" y="0"/>
              <a:ext cx="520" cy="225"/>
            </a:xfrm>
            <a:custGeom>
              <a:avLst/>
              <a:gdLst>
                <a:gd name="T0" fmla="*/ 42 w 520"/>
                <a:gd name="T1" fmla="*/ 0 h 225"/>
                <a:gd name="T2" fmla="*/ 12 w 520"/>
                <a:gd name="T3" fmla="*/ 24 h 225"/>
                <a:gd name="T4" fmla="*/ 114 w 520"/>
                <a:gd name="T5" fmla="*/ 54 h 225"/>
                <a:gd name="T6" fmla="*/ 240 w 520"/>
                <a:gd name="T7" fmla="*/ 117 h 225"/>
                <a:gd name="T8" fmla="*/ 333 w 520"/>
                <a:gd name="T9" fmla="*/ 153 h 225"/>
                <a:gd name="T10" fmla="*/ 438 w 520"/>
                <a:gd name="T11" fmla="*/ 219 h 225"/>
                <a:gd name="T12" fmla="*/ 426 w 520"/>
                <a:gd name="T13" fmla="*/ 192 h 225"/>
                <a:gd name="T14" fmla="*/ 441 w 520"/>
                <a:gd name="T15" fmla="*/ 180 h 225"/>
                <a:gd name="T16" fmla="*/ 519 w 520"/>
                <a:gd name="T17" fmla="*/ 216 h 225"/>
                <a:gd name="T18" fmla="*/ 450 w 520"/>
                <a:gd name="T19" fmla="*/ 162 h 225"/>
                <a:gd name="T20" fmla="*/ 381 w 520"/>
                <a:gd name="T21" fmla="*/ 135 h 225"/>
                <a:gd name="T22" fmla="*/ 285 w 520"/>
                <a:gd name="T23" fmla="*/ 84 h 225"/>
                <a:gd name="T24" fmla="*/ 186 w 520"/>
                <a:gd name="T25" fmla="*/ 18 h 225"/>
                <a:gd name="T26" fmla="*/ 123 w 520"/>
                <a:gd name="T27" fmla="*/ 0 h 225"/>
                <a:gd name="T28" fmla="*/ 42 w 520"/>
                <a:gd name="T29" fmla="*/ 0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Freeform 11"/>
            <p:cNvSpPr>
              <a:spLocks/>
            </p:cNvSpPr>
            <p:nvPr/>
          </p:nvSpPr>
          <p:spPr bwMode="auto">
            <a:xfrm>
              <a:off x="1943" y="154"/>
              <a:ext cx="431" cy="233"/>
            </a:xfrm>
            <a:custGeom>
              <a:avLst/>
              <a:gdLst>
                <a:gd name="T0" fmla="*/ 6 w 431"/>
                <a:gd name="T1" fmla="*/ 38 h 233"/>
                <a:gd name="T2" fmla="*/ 9 w 431"/>
                <a:gd name="T3" fmla="*/ 20 h 233"/>
                <a:gd name="T4" fmla="*/ 42 w 431"/>
                <a:gd name="T5" fmla="*/ 2 h 233"/>
                <a:gd name="T6" fmla="*/ 90 w 431"/>
                <a:gd name="T7" fmla="*/ 35 h 233"/>
                <a:gd name="T8" fmla="*/ 189 w 431"/>
                <a:gd name="T9" fmla="*/ 89 h 233"/>
                <a:gd name="T10" fmla="*/ 288 w 431"/>
                <a:gd name="T11" fmla="*/ 140 h 233"/>
                <a:gd name="T12" fmla="*/ 375 w 431"/>
                <a:gd name="T13" fmla="*/ 176 h 233"/>
                <a:gd name="T14" fmla="*/ 396 w 431"/>
                <a:gd name="T15" fmla="*/ 176 h 233"/>
                <a:gd name="T16" fmla="*/ 429 w 431"/>
                <a:gd name="T17" fmla="*/ 212 h 233"/>
                <a:gd name="T18" fmla="*/ 408 w 431"/>
                <a:gd name="T19" fmla="*/ 233 h 233"/>
                <a:gd name="T20" fmla="*/ 333 w 431"/>
                <a:gd name="T21" fmla="*/ 212 h 233"/>
                <a:gd name="T22" fmla="*/ 186 w 431"/>
                <a:gd name="T23" fmla="*/ 143 h 233"/>
                <a:gd name="T24" fmla="*/ 48 w 431"/>
                <a:gd name="T25" fmla="*/ 68 h 233"/>
                <a:gd name="T26" fmla="*/ 6 w 431"/>
                <a:gd name="T27" fmla="*/ 38 h 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Freeform 12"/>
            <p:cNvSpPr>
              <a:spLocks/>
            </p:cNvSpPr>
            <p:nvPr/>
          </p:nvSpPr>
          <p:spPr bwMode="auto">
            <a:xfrm>
              <a:off x="2262" y="87"/>
              <a:ext cx="396" cy="227"/>
            </a:xfrm>
            <a:custGeom>
              <a:avLst/>
              <a:gdLst>
                <a:gd name="T0" fmla="*/ 2 w 396"/>
                <a:gd name="T1" fmla="*/ 9 h 227"/>
                <a:gd name="T2" fmla="*/ 53 w 396"/>
                <a:gd name="T3" fmla="*/ 66 h 227"/>
                <a:gd name="T4" fmla="*/ 176 w 396"/>
                <a:gd name="T5" fmla="*/ 132 h 227"/>
                <a:gd name="T6" fmla="*/ 293 w 396"/>
                <a:gd name="T7" fmla="*/ 189 h 227"/>
                <a:gd name="T8" fmla="*/ 341 w 396"/>
                <a:gd name="T9" fmla="*/ 222 h 227"/>
                <a:gd name="T10" fmla="*/ 377 w 396"/>
                <a:gd name="T11" fmla="*/ 219 h 227"/>
                <a:gd name="T12" fmla="*/ 377 w 396"/>
                <a:gd name="T13" fmla="*/ 180 h 227"/>
                <a:gd name="T14" fmla="*/ 260 w 396"/>
                <a:gd name="T15" fmla="*/ 126 h 227"/>
                <a:gd name="T16" fmla="*/ 113 w 396"/>
                <a:gd name="T17" fmla="*/ 51 h 227"/>
                <a:gd name="T18" fmla="*/ 41 w 396"/>
                <a:gd name="T19" fmla="*/ 9 h 227"/>
                <a:gd name="T20" fmla="*/ 2 w 396"/>
                <a:gd name="T21" fmla="*/ 9 h 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Freeform 13"/>
            <p:cNvSpPr>
              <a:spLocks/>
            </p:cNvSpPr>
            <p:nvPr/>
          </p:nvSpPr>
          <p:spPr bwMode="auto">
            <a:xfrm>
              <a:off x="2264" y="240"/>
              <a:ext cx="516" cy="223"/>
            </a:xfrm>
            <a:custGeom>
              <a:avLst/>
              <a:gdLst>
                <a:gd name="T0" fmla="*/ 3 w 516"/>
                <a:gd name="T1" fmla="*/ 10 h 223"/>
                <a:gd name="T2" fmla="*/ 105 w 516"/>
                <a:gd name="T3" fmla="*/ 97 h 223"/>
                <a:gd name="T4" fmla="*/ 243 w 516"/>
                <a:gd name="T5" fmla="*/ 178 h 223"/>
                <a:gd name="T6" fmla="*/ 357 w 516"/>
                <a:gd name="T7" fmla="*/ 217 h 223"/>
                <a:gd name="T8" fmla="*/ 498 w 516"/>
                <a:gd name="T9" fmla="*/ 214 h 223"/>
                <a:gd name="T10" fmla="*/ 468 w 516"/>
                <a:gd name="T11" fmla="*/ 187 h 223"/>
                <a:gd name="T12" fmla="*/ 309 w 516"/>
                <a:gd name="T13" fmla="*/ 136 h 223"/>
                <a:gd name="T14" fmla="*/ 123 w 516"/>
                <a:gd name="T15" fmla="*/ 34 h 223"/>
                <a:gd name="T16" fmla="*/ 3 w 516"/>
                <a:gd name="T17" fmla="*/ 10 h 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Freeform 14"/>
            <p:cNvSpPr>
              <a:spLocks/>
            </p:cNvSpPr>
            <p:nvPr/>
          </p:nvSpPr>
          <p:spPr bwMode="auto">
            <a:xfrm>
              <a:off x="2723" y="324"/>
              <a:ext cx="414" cy="100"/>
            </a:xfrm>
            <a:custGeom>
              <a:avLst/>
              <a:gdLst>
                <a:gd name="T0" fmla="*/ 69 w 414"/>
                <a:gd name="T1" fmla="*/ 60 h 100"/>
                <a:gd name="T2" fmla="*/ 12 w 414"/>
                <a:gd name="T3" fmla="*/ 42 h 100"/>
                <a:gd name="T4" fmla="*/ 3 w 414"/>
                <a:gd name="T5" fmla="*/ 15 h 100"/>
                <a:gd name="T6" fmla="*/ 30 w 414"/>
                <a:gd name="T7" fmla="*/ 0 h 100"/>
                <a:gd name="T8" fmla="*/ 117 w 414"/>
                <a:gd name="T9" fmla="*/ 18 h 100"/>
                <a:gd name="T10" fmla="*/ 243 w 414"/>
                <a:gd name="T11" fmla="*/ 48 h 100"/>
                <a:gd name="T12" fmla="*/ 387 w 414"/>
                <a:gd name="T13" fmla="*/ 48 h 100"/>
                <a:gd name="T14" fmla="*/ 408 w 414"/>
                <a:gd name="T15" fmla="*/ 54 h 100"/>
                <a:gd name="T16" fmla="*/ 381 w 414"/>
                <a:gd name="T17" fmla="*/ 87 h 100"/>
                <a:gd name="T18" fmla="*/ 318 w 414"/>
                <a:gd name="T19" fmla="*/ 99 h 100"/>
                <a:gd name="T20" fmla="*/ 195 w 414"/>
                <a:gd name="T21" fmla="*/ 93 h 100"/>
                <a:gd name="T22" fmla="*/ 69 w 414"/>
                <a:gd name="T23" fmla="*/ 6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Freeform 15"/>
            <p:cNvSpPr>
              <a:spLocks/>
            </p:cNvSpPr>
            <p:nvPr/>
          </p:nvSpPr>
          <p:spPr bwMode="auto">
            <a:xfrm>
              <a:off x="3165" y="375"/>
              <a:ext cx="150" cy="72"/>
            </a:xfrm>
            <a:custGeom>
              <a:avLst/>
              <a:gdLst>
                <a:gd name="T0" fmla="*/ 3 w 150"/>
                <a:gd name="T1" fmla="*/ 67 h 72"/>
                <a:gd name="T2" fmla="*/ 84 w 150"/>
                <a:gd name="T3" fmla="*/ 19 h 72"/>
                <a:gd name="T4" fmla="*/ 123 w 150"/>
                <a:gd name="T5" fmla="*/ 1 h 72"/>
                <a:gd name="T6" fmla="*/ 150 w 150"/>
                <a:gd name="T7" fmla="*/ 22 h 72"/>
                <a:gd name="T8" fmla="*/ 123 w 150"/>
                <a:gd name="T9" fmla="*/ 55 h 72"/>
                <a:gd name="T10" fmla="*/ 90 w 150"/>
                <a:gd name="T11" fmla="*/ 70 h 72"/>
                <a:gd name="T12" fmla="*/ 0 w 150"/>
                <a:gd name="T13" fmla="*/ 67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Freeform 16"/>
            <p:cNvSpPr>
              <a:spLocks/>
            </p:cNvSpPr>
            <p:nvPr/>
          </p:nvSpPr>
          <p:spPr bwMode="auto">
            <a:xfrm>
              <a:off x="3463" y="267"/>
              <a:ext cx="148" cy="91"/>
            </a:xfrm>
            <a:custGeom>
              <a:avLst/>
              <a:gdLst>
                <a:gd name="T0" fmla="*/ 1 w 148"/>
                <a:gd name="T1" fmla="*/ 69 h 91"/>
                <a:gd name="T2" fmla="*/ 25 w 148"/>
                <a:gd name="T3" fmla="*/ 51 h 91"/>
                <a:gd name="T4" fmla="*/ 100 w 148"/>
                <a:gd name="T5" fmla="*/ 9 h 91"/>
                <a:gd name="T6" fmla="*/ 133 w 148"/>
                <a:gd name="T7" fmla="*/ 3 h 91"/>
                <a:gd name="T8" fmla="*/ 136 w 148"/>
                <a:gd name="T9" fmla="*/ 27 h 91"/>
                <a:gd name="T10" fmla="*/ 61 w 148"/>
                <a:gd name="T11" fmla="*/ 75 h 91"/>
                <a:gd name="T12" fmla="*/ 19 w 148"/>
                <a:gd name="T13" fmla="*/ 90 h 91"/>
                <a:gd name="T14" fmla="*/ 1 w 148"/>
                <a:gd name="T15" fmla="*/ 69 h 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Freeform 17"/>
            <p:cNvSpPr>
              <a:spLocks/>
            </p:cNvSpPr>
            <p:nvPr/>
          </p:nvSpPr>
          <p:spPr bwMode="auto">
            <a:xfrm>
              <a:off x="3580" y="58"/>
              <a:ext cx="938" cy="158"/>
            </a:xfrm>
            <a:custGeom>
              <a:avLst/>
              <a:gdLst>
                <a:gd name="T0" fmla="*/ 172 w 938"/>
                <a:gd name="T1" fmla="*/ 86 h 158"/>
                <a:gd name="T2" fmla="*/ 61 w 938"/>
                <a:gd name="T3" fmla="*/ 137 h 158"/>
                <a:gd name="T4" fmla="*/ 16 w 938"/>
                <a:gd name="T5" fmla="*/ 155 h 158"/>
                <a:gd name="T6" fmla="*/ 7 w 938"/>
                <a:gd name="T7" fmla="*/ 122 h 158"/>
                <a:gd name="T8" fmla="*/ 58 w 938"/>
                <a:gd name="T9" fmla="*/ 80 h 158"/>
                <a:gd name="T10" fmla="*/ 172 w 938"/>
                <a:gd name="T11" fmla="*/ 38 h 158"/>
                <a:gd name="T12" fmla="*/ 304 w 938"/>
                <a:gd name="T13" fmla="*/ 11 h 158"/>
                <a:gd name="T14" fmla="*/ 463 w 938"/>
                <a:gd name="T15" fmla="*/ 2 h 158"/>
                <a:gd name="T16" fmla="*/ 631 w 938"/>
                <a:gd name="T17" fmla="*/ 23 h 158"/>
                <a:gd name="T18" fmla="*/ 796 w 938"/>
                <a:gd name="T19" fmla="*/ 53 h 158"/>
                <a:gd name="T20" fmla="*/ 841 w 938"/>
                <a:gd name="T21" fmla="*/ 47 h 158"/>
                <a:gd name="T22" fmla="*/ 907 w 938"/>
                <a:gd name="T23" fmla="*/ 71 h 158"/>
                <a:gd name="T24" fmla="*/ 919 w 938"/>
                <a:gd name="T25" fmla="*/ 101 h 158"/>
                <a:gd name="T26" fmla="*/ 793 w 938"/>
                <a:gd name="T27" fmla="*/ 98 h 158"/>
                <a:gd name="T28" fmla="*/ 634 w 938"/>
                <a:gd name="T29" fmla="*/ 62 h 158"/>
                <a:gd name="T30" fmla="*/ 439 w 938"/>
                <a:gd name="T31" fmla="*/ 38 h 158"/>
                <a:gd name="T32" fmla="*/ 238 w 938"/>
                <a:gd name="T33" fmla="*/ 59 h 158"/>
                <a:gd name="T34" fmla="*/ 172 w 938"/>
                <a:gd name="T35" fmla="*/ 86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Freeform 18"/>
            <p:cNvSpPr>
              <a:spLocks/>
            </p:cNvSpPr>
            <p:nvPr/>
          </p:nvSpPr>
          <p:spPr bwMode="auto">
            <a:xfrm>
              <a:off x="3686" y="145"/>
              <a:ext cx="372" cy="98"/>
            </a:xfrm>
            <a:custGeom>
              <a:avLst/>
              <a:gdLst>
                <a:gd name="T0" fmla="*/ 18 w 372"/>
                <a:gd name="T1" fmla="*/ 47 h 98"/>
                <a:gd name="T2" fmla="*/ 141 w 372"/>
                <a:gd name="T3" fmla="*/ 17 h 98"/>
                <a:gd name="T4" fmla="*/ 246 w 372"/>
                <a:gd name="T5" fmla="*/ 2 h 98"/>
                <a:gd name="T6" fmla="*/ 351 w 372"/>
                <a:gd name="T7" fmla="*/ 5 h 98"/>
                <a:gd name="T8" fmla="*/ 372 w 372"/>
                <a:gd name="T9" fmla="*/ 23 h 98"/>
                <a:gd name="T10" fmla="*/ 354 w 372"/>
                <a:gd name="T11" fmla="*/ 44 h 98"/>
                <a:gd name="T12" fmla="*/ 264 w 372"/>
                <a:gd name="T13" fmla="*/ 50 h 98"/>
                <a:gd name="T14" fmla="*/ 168 w 372"/>
                <a:gd name="T15" fmla="*/ 53 h 98"/>
                <a:gd name="T16" fmla="*/ 72 w 372"/>
                <a:gd name="T17" fmla="*/ 77 h 98"/>
                <a:gd name="T18" fmla="*/ 15 w 372"/>
                <a:gd name="T19" fmla="*/ 95 h 98"/>
                <a:gd name="T20" fmla="*/ 0 w 372"/>
                <a:gd name="T21" fmla="*/ 5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Freeform 19"/>
            <p:cNvSpPr>
              <a:spLocks/>
            </p:cNvSpPr>
            <p:nvPr/>
          </p:nvSpPr>
          <p:spPr bwMode="auto">
            <a:xfrm>
              <a:off x="3618" y="308"/>
              <a:ext cx="318" cy="158"/>
            </a:xfrm>
            <a:custGeom>
              <a:avLst/>
              <a:gdLst>
                <a:gd name="T0" fmla="*/ 0 w 318"/>
                <a:gd name="T1" fmla="*/ 158 h 158"/>
                <a:gd name="T2" fmla="*/ 12 w 318"/>
                <a:gd name="T3" fmla="*/ 137 h 158"/>
                <a:gd name="T4" fmla="*/ 162 w 318"/>
                <a:gd name="T5" fmla="*/ 71 h 158"/>
                <a:gd name="T6" fmla="*/ 249 w 318"/>
                <a:gd name="T7" fmla="*/ 20 h 158"/>
                <a:gd name="T8" fmla="*/ 285 w 318"/>
                <a:gd name="T9" fmla="*/ 2 h 158"/>
                <a:gd name="T10" fmla="*/ 309 w 318"/>
                <a:gd name="T11" fmla="*/ 11 h 158"/>
                <a:gd name="T12" fmla="*/ 303 w 318"/>
                <a:gd name="T13" fmla="*/ 47 h 158"/>
                <a:gd name="T14" fmla="*/ 219 w 318"/>
                <a:gd name="T15" fmla="*/ 89 h 158"/>
                <a:gd name="T16" fmla="*/ 108 w 318"/>
                <a:gd name="T17" fmla="*/ 140 h 158"/>
                <a:gd name="T18" fmla="*/ 57 w 318"/>
                <a:gd name="T19" fmla="*/ 152 h 158"/>
                <a:gd name="T20" fmla="*/ 0 w 318"/>
                <a:gd name="T2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2" name="Freeform 20"/>
            <p:cNvSpPr>
              <a:spLocks/>
            </p:cNvSpPr>
            <p:nvPr/>
          </p:nvSpPr>
          <p:spPr bwMode="auto">
            <a:xfrm>
              <a:off x="3413" y="291"/>
              <a:ext cx="380" cy="174"/>
            </a:xfrm>
            <a:custGeom>
              <a:avLst/>
              <a:gdLst>
                <a:gd name="T0" fmla="*/ 3 w 380"/>
                <a:gd name="T1" fmla="*/ 165 h 174"/>
                <a:gd name="T2" fmla="*/ 129 w 380"/>
                <a:gd name="T3" fmla="*/ 93 h 174"/>
                <a:gd name="T4" fmla="*/ 261 w 380"/>
                <a:gd name="T5" fmla="*/ 30 h 174"/>
                <a:gd name="T6" fmla="*/ 351 w 380"/>
                <a:gd name="T7" fmla="*/ 0 h 174"/>
                <a:gd name="T8" fmla="*/ 378 w 380"/>
                <a:gd name="T9" fmla="*/ 27 h 174"/>
                <a:gd name="T10" fmla="*/ 336 w 380"/>
                <a:gd name="T11" fmla="*/ 51 h 174"/>
                <a:gd name="T12" fmla="*/ 291 w 380"/>
                <a:gd name="T13" fmla="*/ 60 h 174"/>
                <a:gd name="T14" fmla="*/ 240 w 380"/>
                <a:gd name="T15" fmla="*/ 75 h 174"/>
                <a:gd name="T16" fmla="*/ 189 w 380"/>
                <a:gd name="T17" fmla="*/ 120 h 174"/>
                <a:gd name="T18" fmla="*/ 102 w 380"/>
                <a:gd name="T19" fmla="*/ 174 h 174"/>
                <a:gd name="T20" fmla="*/ 0 w 380"/>
                <a:gd name="T21" fmla="*/ 162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Freeform 21"/>
            <p:cNvSpPr>
              <a:spLocks/>
            </p:cNvSpPr>
            <p:nvPr/>
          </p:nvSpPr>
          <p:spPr bwMode="auto">
            <a:xfrm>
              <a:off x="4178" y="187"/>
              <a:ext cx="523" cy="69"/>
            </a:xfrm>
            <a:custGeom>
              <a:avLst/>
              <a:gdLst>
                <a:gd name="T0" fmla="*/ 84 w 523"/>
                <a:gd name="T1" fmla="*/ 11 h 69"/>
                <a:gd name="T2" fmla="*/ 27 w 523"/>
                <a:gd name="T3" fmla="*/ 5 h 69"/>
                <a:gd name="T4" fmla="*/ 9 w 523"/>
                <a:gd name="T5" fmla="*/ 35 h 69"/>
                <a:gd name="T6" fmla="*/ 81 w 523"/>
                <a:gd name="T7" fmla="*/ 56 h 69"/>
                <a:gd name="T8" fmla="*/ 255 w 523"/>
                <a:gd name="T9" fmla="*/ 68 h 69"/>
                <a:gd name="T10" fmla="*/ 432 w 523"/>
                <a:gd name="T11" fmla="*/ 50 h 69"/>
                <a:gd name="T12" fmla="*/ 513 w 523"/>
                <a:gd name="T13" fmla="*/ 5 h 69"/>
                <a:gd name="T14" fmla="*/ 372 w 523"/>
                <a:gd name="T15" fmla="*/ 20 h 69"/>
                <a:gd name="T16" fmla="*/ 141 w 523"/>
                <a:gd name="T17" fmla="*/ 14 h 69"/>
                <a:gd name="T18" fmla="*/ 84 w 523"/>
                <a:gd name="T19" fmla="*/ 11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Freeform 22"/>
            <p:cNvSpPr>
              <a:spLocks/>
            </p:cNvSpPr>
            <p:nvPr/>
          </p:nvSpPr>
          <p:spPr bwMode="auto">
            <a:xfrm>
              <a:off x="4689" y="186"/>
              <a:ext cx="537" cy="120"/>
            </a:xfrm>
            <a:custGeom>
              <a:avLst/>
              <a:gdLst>
                <a:gd name="T0" fmla="*/ 23 w 537"/>
                <a:gd name="T1" fmla="*/ 6 h 120"/>
                <a:gd name="T2" fmla="*/ 188 w 537"/>
                <a:gd name="T3" fmla="*/ 3 h 120"/>
                <a:gd name="T4" fmla="*/ 323 w 537"/>
                <a:gd name="T5" fmla="*/ 27 h 120"/>
                <a:gd name="T6" fmla="*/ 464 w 537"/>
                <a:gd name="T7" fmla="*/ 69 h 120"/>
                <a:gd name="T8" fmla="*/ 521 w 537"/>
                <a:gd name="T9" fmla="*/ 90 h 120"/>
                <a:gd name="T10" fmla="*/ 533 w 537"/>
                <a:gd name="T11" fmla="*/ 105 h 120"/>
                <a:gd name="T12" fmla="*/ 497 w 537"/>
                <a:gd name="T13" fmla="*/ 120 h 120"/>
                <a:gd name="T14" fmla="*/ 452 w 537"/>
                <a:gd name="T15" fmla="*/ 108 h 120"/>
                <a:gd name="T16" fmla="*/ 350 w 537"/>
                <a:gd name="T17" fmla="*/ 72 h 120"/>
                <a:gd name="T18" fmla="*/ 158 w 537"/>
                <a:gd name="T19" fmla="*/ 39 h 120"/>
                <a:gd name="T20" fmla="*/ 50 w 537"/>
                <a:gd name="T21" fmla="*/ 39 h 120"/>
                <a:gd name="T22" fmla="*/ 23 w 537"/>
                <a:gd name="T23" fmla="*/ 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5" name="Freeform 23"/>
            <p:cNvSpPr>
              <a:spLocks/>
            </p:cNvSpPr>
            <p:nvPr/>
          </p:nvSpPr>
          <p:spPr bwMode="auto">
            <a:xfrm>
              <a:off x="4968" y="312"/>
              <a:ext cx="800" cy="143"/>
            </a:xfrm>
            <a:custGeom>
              <a:avLst/>
              <a:gdLst>
                <a:gd name="T0" fmla="*/ 800 w 800"/>
                <a:gd name="T1" fmla="*/ 24 h 143"/>
                <a:gd name="T2" fmla="*/ 782 w 800"/>
                <a:gd name="T3" fmla="*/ 15 h 143"/>
                <a:gd name="T4" fmla="*/ 659 w 800"/>
                <a:gd name="T5" fmla="*/ 63 h 143"/>
                <a:gd name="T6" fmla="*/ 500 w 800"/>
                <a:gd name="T7" fmla="*/ 84 h 143"/>
                <a:gd name="T8" fmla="*/ 326 w 800"/>
                <a:gd name="T9" fmla="*/ 69 h 143"/>
                <a:gd name="T10" fmla="*/ 98 w 800"/>
                <a:gd name="T11" fmla="*/ 21 h 143"/>
                <a:gd name="T12" fmla="*/ 11 w 800"/>
                <a:gd name="T13" fmla="*/ 6 h 143"/>
                <a:gd name="T14" fmla="*/ 32 w 800"/>
                <a:gd name="T15" fmla="*/ 60 h 143"/>
                <a:gd name="T16" fmla="*/ 155 w 800"/>
                <a:gd name="T17" fmla="*/ 96 h 143"/>
                <a:gd name="T18" fmla="*/ 410 w 800"/>
                <a:gd name="T19" fmla="*/ 138 h 143"/>
                <a:gd name="T20" fmla="*/ 596 w 800"/>
                <a:gd name="T21" fmla="*/ 129 h 143"/>
                <a:gd name="T22" fmla="*/ 737 w 800"/>
                <a:gd name="T23" fmla="*/ 90 h 143"/>
                <a:gd name="T24" fmla="*/ 788 w 800"/>
                <a:gd name="T25" fmla="*/ 69 h 143"/>
                <a:gd name="T26" fmla="*/ 800 w 800"/>
                <a:gd name="T27" fmla="*/ 2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6" name="Freeform 24"/>
            <p:cNvSpPr>
              <a:spLocks/>
            </p:cNvSpPr>
            <p:nvPr/>
          </p:nvSpPr>
          <p:spPr bwMode="auto">
            <a:xfrm>
              <a:off x="5318" y="240"/>
              <a:ext cx="402" cy="115"/>
            </a:xfrm>
            <a:custGeom>
              <a:avLst/>
              <a:gdLst>
                <a:gd name="T0" fmla="*/ 402 w 402"/>
                <a:gd name="T1" fmla="*/ 0 h 115"/>
                <a:gd name="T2" fmla="*/ 384 w 402"/>
                <a:gd name="T3" fmla="*/ 12 h 115"/>
                <a:gd name="T4" fmla="*/ 276 w 402"/>
                <a:gd name="T5" fmla="*/ 51 h 115"/>
                <a:gd name="T6" fmla="*/ 165 w 402"/>
                <a:gd name="T7" fmla="*/ 66 h 115"/>
                <a:gd name="T8" fmla="*/ 51 w 402"/>
                <a:gd name="T9" fmla="*/ 57 h 115"/>
                <a:gd name="T10" fmla="*/ 15 w 402"/>
                <a:gd name="T11" fmla="*/ 54 h 115"/>
                <a:gd name="T12" fmla="*/ 3 w 402"/>
                <a:gd name="T13" fmla="*/ 69 h 115"/>
                <a:gd name="T14" fmla="*/ 9 w 402"/>
                <a:gd name="T15" fmla="*/ 93 h 115"/>
                <a:gd name="T16" fmla="*/ 54 w 402"/>
                <a:gd name="T17" fmla="*/ 102 h 115"/>
                <a:gd name="T18" fmla="*/ 198 w 402"/>
                <a:gd name="T19" fmla="*/ 111 h 115"/>
                <a:gd name="T20" fmla="*/ 336 w 402"/>
                <a:gd name="T21" fmla="*/ 75 h 115"/>
                <a:gd name="T22" fmla="*/ 375 w 402"/>
                <a:gd name="T23" fmla="*/ 54 h 115"/>
                <a:gd name="T24" fmla="*/ 402 w 402"/>
                <a:gd name="T25" fmla="*/ 0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 name="Group 25"/>
          <p:cNvGrpSpPr>
            <a:grpSpLocks/>
          </p:cNvGrpSpPr>
          <p:nvPr/>
        </p:nvGrpSpPr>
        <p:grpSpPr bwMode="auto">
          <a:xfrm>
            <a:off x="20638" y="6161088"/>
            <a:ext cx="9169400" cy="138112"/>
            <a:chOff x="0" y="4032"/>
            <a:chExt cx="5776" cy="87"/>
          </a:xfrm>
        </p:grpSpPr>
        <p:sp>
          <p:nvSpPr>
            <p:cNvPr id="28" name="Freeform 26"/>
            <p:cNvSpPr>
              <a:spLocks/>
            </p:cNvSpPr>
            <p:nvPr/>
          </p:nvSpPr>
          <p:spPr bwMode="auto">
            <a:xfrm>
              <a:off x="4041" y="4047"/>
              <a:ext cx="1735" cy="72"/>
            </a:xfrm>
            <a:custGeom>
              <a:avLst/>
              <a:gdLst>
                <a:gd name="T0" fmla="*/ 165 w 1735"/>
                <a:gd name="T1" fmla="*/ 6 h 72"/>
                <a:gd name="T2" fmla="*/ 450 w 1735"/>
                <a:gd name="T3" fmla="*/ 3 h 72"/>
                <a:gd name="T4" fmla="*/ 714 w 1735"/>
                <a:gd name="T5" fmla="*/ 12 h 72"/>
                <a:gd name="T6" fmla="*/ 957 w 1735"/>
                <a:gd name="T7" fmla="*/ 24 h 72"/>
                <a:gd name="T8" fmla="*/ 1173 w 1735"/>
                <a:gd name="T9" fmla="*/ 24 h 72"/>
                <a:gd name="T10" fmla="*/ 1473 w 1735"/>
                <a:gd name="T11" fmla="*/ 15 h 72"/>
                <a:gd name="T12" fmla="*/ 1617 w 1735"/>
                <a:gd name="T13" fmla="*/ 0 h 72"/>
                <a:gd name="T14" fmla="*/ 1719 w 1735"/>
                <a:gd name="T15" fmla="*/ 15 h 72"/>
                <a:gd name="T16" fmla="*/ 1716 w 1735"/>
                <a:gd name="T17" fmla="*/ 66 h 72"/>
                <a:gd name="T18" fmla="*/ 1632 w 1735"/>
                <a:gd name="T19" fmla="*/ 51 h 72"/>
                <a:gd name="T20" fmla="*/ 1407 w 1735"/>
                <a:gd name="T21" fmla="*/ 51 h 72"/>
                <a:gd name="T22" fmla="*/ 1191 w 1735"/>
                <a:gd name="T23" fmla="*/ 48 h 72"/>
                <a:gd name="T24" fmla="*/ 870 w 1735"/>
                <a:gd name="T25" fmla="*/ 60 h 72"/>
                <a:gd name="T26" fmla="*/ 492 w 1735"/>
                <a:gd name="T27" fmla="*/ 48 h 72"/>
                <a:gd name="T28" fmla="*/ 291 w 1735"/>
                <a:gd name="T29" fmla="*/ 27 h 72"/>
                <a:gd name="T30" fmla="*/ 21 w 1735"/>
                <a:gd name="T31" fmla="*/ 36 h 72"/>
                <a:gd name="T32" fmla="*/ 165 w 1735"/>
                <a:gd name="T33" fmla="*/ 6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Freeform 27"/>
            <p:cNvSpPr>
              <a:spLocks/>
            </p:cNvSpPr>
            <p:nvPr/>
          </p:nvSpPr>
          <p:spPr bwMode="auto">
            <a:xfrm>
              <a:off x="1727" y="4038"/>
              <a:ext cx="2655" cy="60"/>
            </a:xfrm>
            <a:custGeom>
              <a:avLst/>
              <a:gdLst>
                <a:gd name="T0" fmla="*/ 2641 w 2655"/>
                <a:gd name="T1" fmla="*/ 6 h 60"/>
                <a:gd name="T2" fmla="*/ 2620 w 2655"/>
                <a:gd name="T3" fmla="*/ 30 h 60"/>
                <a:gd name="T4" fmla="*/ 2368 w 2655"/>
                <a:gd name="T5" fmla="*/ 45 h 60"/>
                <a:gd name="T6" fmla="*/ 2023 w 2655"/>
                <a:gd name="T7" fmla="*/ 60 h 60"/>
                <a:gd name="T8" fmla="*/ 1786 w 2655"/>
                <a:gd name="T9" fmla="*/ 48 h 60"/>
                <a:gd name="T10" fmla="*/ 1525 w 2655"/>
                <a:gd name="T11" fmla="*/ 36 h 60"/>
                <a:gd name="T12" fmla="*/ 1195 w 2655"/>
                <a:gd name="T13" fmla="*/ 45 h 60"/>
                <a:gd name="T14" fmla="*/ 817 w 2655"/>
                <a:gd name="T15" fmla="*/ 39 h 60"/>
                <a:gd name="T16" fmla="*/ 499 w 2655"/>
                <a:gd name="T17" fmla="*/ 27 h 60"/>
                <a:gd name="T18" fmla="*/ 136 w 2655"/>
                <a:gd name="T19" fmla="*/ 39 h 60"/>
                <a:gd name="T20" fmla="*/ 10 w 2655"/>
                <a:gd name="T21" fmla="*/ 33 h 60"/>
                <a:gd name="T22" fmla="*/ 76 w 2655"/>
                <a:gd name="T23" fmla="*/ 24 h 60"/>
                <a:gd name="T24" fmla="*/ 310 w 2655"/>
                <a:gd name="T25" fmla="*/ 18 h 60"/>
                <a:gd name="T26" fmla="*/ 544 w 2655"/>
                <a:gd name="T27" fmla="*/ 0 h 60"/>
                <a:gd name="T28" fmla="*/ 853 w 2655"/>
                <a:gd name="T29" fmla="*/ 21 h 60"/>
                <a:gd name="T30" fmla="*/ 1114 w 2655"/>
                <a:gd name="T31" fmla="*/ 21 h 60"/>
                <a:gd name="T32" fmla="*/ 1399 w 2655"/>
                <a:gd name="T33" fmla="*/ 3 h 60"/>
                <a:gd name="T34" fmla="*/ 1588 w 2655"/>
                <a:gd name="T35" fmla="*/ 9 h 60"/>
                <a:gd name="T36" fmla="*/ 1807 w 2655"/>
                <a:gd name="T37" fmla="*/ 21 h 60"/>
                <a:gd name="T38" fmla="*/ 2035 w 2655"/>
                <a:gd name="T39" fmla="*/ 12 h 60"/>
                <a:gd name="T40" fmla="*/ 2290 w 2655"/>
                <a:gd name="T41" fmla="*/ 18 h 60"/>
                <a:gd name="T42" fmla="*/ 2596 w 2655"/>
                <a:gd name="T43" fmla="*/ 3 h 60"/>
                <a:gd name="T44" fmla="*/ 2641 w 2655"/>
                <a:gd name="T45" fmla="*/ 6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Freeform 28"/>
            <p:cNvSpPr>
              <a:spLocks/>
            </p:cNvSpPr>
            <p:nvPr/>
          </p:nvSpPr>
          <p:spPr bwMode="auto">
            <a:xfrm>
              <a:off x="0" y="4032"/>
              <a:ext cx="2041" cy="62"/>
            </a:xfrm>
            <a:custGeom>
              <a:avLst/>
              <a:gdLst>
                <a:gd name="T0" fmla="*/ 1893 w 2041"/>
                <a:gd name="T1" fmla="*/ 39 h 62"/>
                <a:gd name="T2" fmla="*/ 1578 w 2041"/>
                <a:gd name="T3" fmla="*/ 45 h 62"/>
                <a:gd name="T4" fmla="*/ 1011 w 2041"/>
                <a:gd name="T5" fmla="*/ 60 h 62"/>
                <a:gd name="T6" fmla="*/ 438 w 2041"/>
                <a:gd name="T7" fmla="*/ 57 h 62"/>
                <a:gd name="T8" fmla="*/ 0 w 2041"/>
                <a:gd name="T9" fmla="*/ 36 h 62"/>
                <a:gd name="T10" fmla="*/ 0 w 2041"/>
                <a:gd name="T11" fmla="*/ 3 h 62"/>
                <a:gd name="T12" fmla="*/ 210 w 2041"/>
                <a:gd name="T13" fmla="*/ 18 h 62"/>
                <a:gd name="T14" fmla="*/ 474 w 2041"/>
                <a:gd name="T15" fmla="*/ 21 h 62"/>
                <a:gd name="T16" fmla="*/ 678 w 2041"/>
                <a:gd name="T17" fmla="*/ 9 h 62"/>
                <a:gd name="T18" fmla="*/ 897 w 2041"/>
                <a:gd name="T19" fmla="*/ 9 h 62"/>
                <a:gd name="T20" fmla="*/ 1167 w 2041"/>
                <a:gd name="T21" fmla="*/ 30 h 62"/>
                <a:gd name="T22" fmla="*/ 1500 w 2041"/>
                <a:gd name="T23" fmla="*/ 24 h 62"/>
                <a:gd name="T24" fmla="*/ 1758 w 2041"/>
                <a:gd name="T25" fmla="*/ 3 h 62"/>
                <a:gd name="T26" fmla="*/ 1938 w 2041"/>
                <a:gd name="T27" fmla="*/ 18 h 62"/>
                <a:gd name="T28" fmla="*/ 2034 w 2041"/>
                <a:gd name="T29" fmla="*/ 33 h 62"/>
                <a:gd name="T30" fmla="*/ 1893 w 2041"/>
                <a:gd name="T31" fmla="*/ 39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 name="Picture Placeholder 2"/>
          <p:cNvSpPr>
            <a:spLocks noGrp="1"/>
          </p:cNvSpPr>
          <p:nvPr>
            <p:ph type="pic" sz="quarter" idx="13" hasCustomPrompt="1"/>
          </p:nvPr>
        </p:nvSpPr>
        <p:spPr>
          <a:xfrm>
            <a:off x="26988" y="6262688"/>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35" name="Picture Placeholder 34"/>
          <p:cNvSpPr>
            <a:spLocks noGrp="1"/>
          </p:cNvSpPr>
          <p:nvPr>
            <p:ph type="pic" sz="quarter" idx="14" hasCustomPrompt="1"/>
          </p:nvPr>
        </p:nvSpPr>
        <p:spPr>
          <a:xfrm>
            <a:off x="475456" y="6400800"/>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481919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7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2974938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1743423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2635906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1008219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1526663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274458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33"/>
          <p:cNvSpPr>
            <a:spLocks noGrp="1" noChangeArrowheads="1"/>
          </p:cNvSpPr>
          <p:nvPr>
            <p:ph type="sldNum" sz="quarter" idx="12"/>
          </p:nvPr>
        </p:nvSpPr>
        <p:spPr>
          <a:ln/>
        </p:spPr>
        <p:txBody>
          <a:bodyPr/>
          <a:lstStyle>
            <a:lvl1pPr>
              <a:defRPr/>
            </a:lvl1pPr>
          </a:lstStyle>
          <a:p>
            <a:pPr>
              <a:defRPr/>
            </a:pPr>
            <a:fld id="{500F6143-A45B-4084-A0B8-5252074071DC}" type="slidenum">
              <a:rPr lang="en-GB" altLang="en-US" smtClean="0"/>
              <a:pPr>
                <a:defRPr/>
              </a:pPr>
              <a:t>‹#›</a:t>
            </a:fld>
            <a:endParaRPr lang="en-GB" altLang="en-US"/>
          </a:p>
        </p:txBody>
      </p:sp>
    </p:spTree>
    <p:extLst>
      <p:ext uri="{BB962C8B-B14F-4D97-AF65-F5344CB8AC3E}">
        <p14:creationId xmlns:p14="http://schemas.microsoft.com/office/powerpoint/2010/main" val="169145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981616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3211021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3468188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1442704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3162144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33"/>
          <p:cNvSpPr>
            <a:spLocks noGrp="1" noChangeArrowheads="1"/>
          </p:cNvSpPr>
          <p:nvPr>
            <p:ph type="sldNum" sz="quarter" idx="12"/>
          </p:nvPr>
        </p:nvSpPr>
        <p:spPr>
          <a:ln/>
        </p:spPr>
        <p:txBody>
          <a:bodyPr/>
          <a:lstStyle>
            <a:lvl1pPr>
              <a:defRPr/>
            </a:lvl1pPr>
          </a:lstStyle>
          <a:p>
            <a:pPr>
              <a:defRPr/>
            </a:pPr>
            <a:fld id="{85375BBB-73AE-4581-8040-FF2E3333F4FB}" type="slidenum">
              <a:rPr lang="en-GB" altLang="en-US" smtClean="0"/>
              <a:pPr>
                <a:defRPr/>
              </a:pPr>
              <a:t>‹#›</a:t>
            </a:fld>
            <a:endParaRPr lang="en-GB" altLang="en-US"/>
          </a:p>
        </p:txBody>
      </p:sp>
    </p:spTree>
    <p:extLst>
      <p:ext uri="{BB962C8B-B14F-4D97-AF65-F5344CB8AC3E}">
        <p14:creationId xmlns:p14="http://schemas.microsoft.com/office/powerpoint/2010/main" val="790818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33"/>
          <p:cNvSpPr>
            <a:spLocks noGrp="1" noChangeArrowheads="1"/>
          </p:cNvSpPr>
          <p:nvPr>
            <p:ph type="sldNum" sz="quarter" idx="12"/>
          </p:nvPr>
        </p:nvSpPr>
        <p:spPr>
          <a:ln/>
        </p:spPr>
        <p:txBody>
          <a:bodyPr/>
          <a:lstStyle>
            <a:lvl1pPr>
              <a:defRPr/>
            </a:lvl1pPr>
          </a:lstStyle>
          <a:p>
            <a:pPr>
              <a:defRPr/>
            </a:pPr>
            <a:fld id="{69DE325C-A11E-49D9-A1D5-1679023E5112}" type="slidenum">
              <a:rPr lang="en-GB" altLang="en-US" smtClean="0"/>
              <a:pPr>
                <a:defRPr/>
              </a:pPr>
              <a:t>‹#›</a:t>
            </a:fld>
            <a:endParaRPr lang="en-GB" altLang="en-US"/>
          </a:p>
        </p:txBody>
      </p:sp>
    </p:spTree>
    <p:extLst>
      <p:ext uri="{BB962C8B-B14F-4D97-AF65-F5344CB8AC3E}">
        <p14:creationId xmlns:p14="http://schemas.microsoft.com/office/powerpoint/2010/main" val="4193979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33"/>
          <p:cNvSpPr>
            <a:spLocks noGrp="1" noChangeArrowheads="1"/>
          </p:cNvSpPr>
          <p:nvPr>
            <p:ph type="sldNum" sz="quarter" idx="12"/>
          </p:nvPr>
        </p:nvSpPr>
        <p:spPr>
          <a:ln/>
        </p:spPr>
        <p:txBody>
          <a:bodyPr/>
          <a:lstStyle>
            <a:lvl1pPr>
              <a:defRPr/>
            </a:lvl1pPr>
          </a:lstStyle>
          <a:p>
            <a:pPr>
              <a:defRPr/>
            </a:pPr>
            <a:fld id="{541C04FF-B99D-4E1E-B8B1-FA331F599774}" type="slidenum">
              <a:rPr lang="en-GB" altLang="en-US" smtClean="0"/>
              <a:pPr>
                <a:defRPr/>
              </a:pPr>
              <a:t>‹#›</a:t>
            </a:fld>
            <a:endParaRPr lang="en-GB" altLang="en-US"/>
          </a:p>
        </p:txBody>
      </p:sp>
    </p:spTree>
    <p:extLst>
      <p:ext uri="{BB962C8B-B14F-4D97-AF65-F5344CB8AC3E}">
        <p14:creationId xmlns:p14="http://schemas.microsoft.com/office/powerpoint/2010/main" val="4040451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33"/>
          <p:cNvSpPr>
            <a:spLocks noGrp="1" noChangeArrowheads="1"/>
          </p:cNvSpPr>
          <p:nvPr>
            <p:ph type="sldNum" sz="quarter" idx="12"/>
          </p:nvPr>
        </p:nvSpPr>
        <p:spPr>
          <a:ln/>
        </p:spPr>
        <p:txBody>
          <a:bodyPr/>
          <a:lstStyle>
            <a:lvl1pPr>
              <a:defRPr/>
            </a:lvl1pPr>
          </a:lstStyle>
          <a:p>
            <a:pPr>
              <a:defRPr/>
            </a:pPr>
            <a:fld id="{70A4074C-77CE-461E-AD8E-BCBD2C23BEA2}" type="slidenum">
              <a:rPr lang="en-GB" altLang="en-US" smtClean="0"/>
              <a:pPr>
                <a:defRPr/>
              </a:pPr>
              <a:t>‹#›</a:t>
            </a:fld>
            <a:endParaRPr lang="en-GB" altLang="en-US"/>
          </a:p>
        </p:txBody>
      </p:sp>
    </p:spTree>
    <p:extLst>
      <p:ext uri="{BB962C8B-B14F-4D97-AF65-F5344CB8AC3E}">
        <p14:creationId xmlns:p14="http://schemas.microsoft.com/office/powerpoint/2010/main" val="3957088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33"/>
          <p:cNvSpPr>
            <a:spLocks noGrp="1" noChangeArrowheads="1"/>
          </p:cNvSpPr>
          <p:nvPr>
            <p:ph type="sldNum" sz="quarter" idx="12"/>
          </p:nvPr>
        </p:nvSpPr>
        <p:spPr>
          <a:ln/>
        </p:spPr>
        <p:txBody>
          <a:bodyPr/>
          <a:lstStyle>
            <a:lvl1pPr>
              <a:defRPr/>
            </a:lvl1pPr>
          </a:lstStyle>
          <a:p>
            <a:pPr>
              <a:defRPr/>
            </a:pPr>
            <a:fld id="{500F6143-A45B-4084-A0B8-5252074071DC}" type="slidenum">
              <a:rPr lang="en-GB" altLang="en-US" smtClean="0"/>
              <a:pPr>
                <a:defRPr/>
              </a:pPr>
              <a:t>‹#›</a:t>
            </a:fld>
            <a:endParaRPr lang="en-GB" altLang="en-US"/>
          </a:p>
        </p:txBody>
      </p:sp>
    </p:spTree>
    <p:extLst>
      <p:ext uri="{BB962C8B-B14F-4D97-AF65-F5344CB8AC3E}">
        <p14:creationId xmlns:p14="http://schemas.microsoft.com/office/powerpoint/2010/main" val="2854218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33"/>
          <p:cNvSpPr>
            <a:spLocks noGrp="1" noChangeArrowheads="1"/>
          </p:cNvSpPr>
          <p:nvPr>
            <p:ph type="sldNum" sz="quarter" idx="12"/>
          </p:nvPr>
        </p:nvSpPr>
        <p:spPr>
          <a:ln/>
        </p:spPr>
        <p:txBody>
          <a:bodyPr/>
          <a:lstStyle>
            <a:lvl1pPr>
              <a:defRPr/>
            </a:lvl1pPr>
          </a:lstStyle>
          <a:p>
            <a:pPr>
              <a:defRPr/>
            </a:pPr>
            <a:fld id="{BB5739E9-065B-48A9-A8DA-B86C797FDA32}" type="slidenum">
              <a:rPr lang="en-GB" altLang="en-US" smtClean="0"/>
              <a:pPr>
                <a:defRPr/>
              </a:pPr>
              <a:t>‹#›</a:t>
            </a:fld>
            <a:endParaRPr lang="en-GB" altLang="en-US"/>
          </a:p>
        </p:txBody>
      </p:sp>
    </p:spTree>
    <p:extLst>
      <p:ext uri="{BB962C8B-B14F-4D97-AF65-F5344CB8AC3E}">
        <p14:creationId xmlns:p14="http://schemas.microsoft.com/office/powerpoint/2010/main" val="1022085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33"/>
          <p:cNvSpPr>
            <a:spLocks noGrp="1" noChangeArrowheads="1"/>
          </p:cNvSpPr>
          <p:nvPr>
            <p:ph type="sldNum" sz="quarter" idx="12"/>
          </p:nvPr>
        </p:nvSpPr>
        <p:spPr>
          <a:ln/>
        </p:spPr>
        <p:txBody>
          <a:bodyPr/>
          <a:lstStyle>
            <a:lvl1pPr>
              <a:defRPr/>
            </a:lvl1pPr>
          </a:lstStyle>
          <a:p>
            <a:pPr>
              <a:defRPr/>
            </a:pPr>
            <a:fld id="{E438F2A0-D13E-4AF6-921D-97F75D343581}" type="slidenum">
              <a:rPr lang="en-GB" altLang="en-US" smtClean="0"/>
              <a:pPr>
                <a:defRPr/>
              </a:pPr>
              <a:t>‹#›</a:t>
            </a:fld>
            <a:endParaRPr lang="en-GB" altLang="en-US"/>
          </a:p>
        </p:txBody>
      </p:sp>
    </p:spTree>
    <p:extLst>
      <p:ext uri="{BB962C8B-B14F-4D97-AF65-F5344CB8AC3E}">
        <p14:creationId xmlns:p14="http://schemas.microsoft.com/office/powerpoint/2010/main" val="2197008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 Id="rId30"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6"/>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6700" cy="757238"/>
            <a:chOff x="0" y="0"/>
            <a:chExt cx="5768" cy="477"/>
          </a:xfrm>
        </p:grpSpPr>
        <p:sp>
          <p:nvSpPr>
            <p:cNvPr id="1036" name="Freeform 3"/>
            <p:cNvSpPr>
              <a:spLocks/>
            </p:cNvSpPr>
            <p:nvPr/>
          </p:nvSpPr>
          <p:spPr bwMode="auto">
            <a:xfrm>
              <a:off x="5" y="0"/>
              <a:ext cx="5763" cy="477"/>
            </a:xfrm>
            <a:custGeom>
              <a:avLst/>
              <a:gdLst>
                <a:gd name="T0" fmla="*/ 0 w 5763"/>
                <a:gd name="T1" fmla="*/ 450 h 477"/>
                <a:gd name="T2" fmla="*/ 3 w 5763"/>
                <a:gd name="T3" fmla="*/ 0 h 477"/>
                <a:gd name="T4" fmla="*/ 5763 w 5763"/>
                <a:gd name="T5" fmla="*/ 0 h 477"/>
                <a:gd name="T6" fmla="*/ 5763 w 5763"/>
                <a:gd name="T7" fmla="*/ 465 h 477"/>
                <a:gd name="T8" fmla="*/ 4821 w 5763"/>
                <a:gd name="T9" fmla="*/ 477 h 477"/>
                <a:gd name="T10" fmla="*/ 4326 w 5763"/>
                <a:gd name="T11" fmla="*/ 447 h 477"/>
                <a:gd name="T12" fmla="*/ 3783 w 5763"/>
                <a:gd name="T13" fmla="*/ 465 h 477"/>
                <a:gd name="T14" fmla="*/ 3417 w 5763"/>
                <a:gd name="T15" fmla="*/ 456 h 477"/>
                <a:gd name="T16" fmla="*/ 2973 w 5763"/>
                <a:gd name="T17" fmla="*/ 459 h 477"/>
                <a:gd name="T18" fmla="*/ 2451 w 5763"/>
                <a:gd name="T19" fmla="*/ 453 h 477"/>
                <a:gd name="T20" fmla="*/ 2289 w 5763"/>
                <a:gd name="T21" fmla="*/ 441 h 477"/>
                <a:gd name="T22" fmla="*/ 2010 w 5763"/>
                <a:gd name="T23" fmla="*/ 453 h 477"/>
                <a:gd name="T24" fmla="*/ 1827 w 5763"/>
                <a:gd name="T25" fmla="*/ 450 h 477"/>
                <a:gd name="T26" fmla="*/ 1215 w 5763"/>
                <a:gd name="T27" fmla="*/ 465 h 477"/>
                <a:gd name="T28" fmla="*/ 660 w 5763"/>
                <a:gd name="T29" fmla="*/ 456 h 477"/>
                <a:gd name="T30" fmla="*/ 0 w 5763"/>
                <a:gd name="T31" fmla="*/ 450 h 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195"/>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 name="Freeform 4"/>
            <p:cNvSpPr>
              <a:spLocks/>
            </p:cNvSpPr>
            <p:nvPr/>
          </p:nvSpPr>
          <p:spPr bwMode="auto">
            <a:xfrm>
              <a:off x="0" y="98"/>
              <a:ext cx="256" cy="253"/>
            </a:xfrm>
            <a:custGeom>
              <a:avLst/>
              <a:gdLst>
                <a:gd name="T0" fmla="*/ 8 w 256"/>
                <a:gd name="T1" fmla="*/ 190 h 253"/>
                <a:gd name="T2" fmla="*/ 71 w 256"/>
                <a:gd name="T3" fmla="*/ 115 h 253"/>
                <a:gd name="T4" fmla="*/ 203 w 256"/>
                <a:gd name="T5" fmla="*/ 16 h 253"/>
                <a:gd name="T6" fmla="*/ 251 w 256"/>
                <a:gd name="T7" fmla="*/ 19 h 253"/>
                <a:gd name="T8" fmla="*/ 236 w 256"/>
                <a:gd name="T9" fmla="*/ 46 h 253"/>
                <a:gd name="T10" fmla="*/ 176 w 256"/>
                <a:gd name="T11" fmla="*/ 82 h 253"/>
                <a:gd name="T12" fmla="*/ 92 w 256"/>
                <a:gd name="T13" fmla="*/ 154 h 253"/>
                <a:gd name="T14" fmla="*/ 23 w 256"/>
                <a:gd name="T15" fmla="*/ 247 h 253"/>
                <a:gd name="T16" fmla="*/ 8 w 256"/>
                <a:gd name="T17" fmla="*/ 190 h 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5" name="Freeform 5"/>
            <p:cNvSpPr>
              <a:spLocks/>
            </p:cNvSpPr>
            <p:nvPr/>
          </p:nvSpPr>
          <p:spPr bwMode="auto">
            <a:xfrm>
              <a:off x="56" y="0"/>
              <a:ext cx="708" cy="459"/>
            </a:xfrm>
            <a:custGeom>
              <a:avLst/>
              <a:gdLst>
                <a:gd name="T0" fmla="*/ 0 w 708"/>
                <a:gd name="T1" fmla="*/ 432 h 459"/>
                <a:gd name="T2" fmla="*/ 0 w 708"/>
                <a:gd name="T3" fmla="*/ 453 h 459"/>
                <a:gd name="T4" fmla="*/ 72 w 708"/>
                <a:gd name="T5" fmla="*/ 324 h 459"/>
                <a:gd name="T6" fmla="*/ 198 w 708"/>
                <a:gd name="T7" fmla="*/ 201 h 459"/>
                <a:gd name="T8" fmla="*/ 366 w 708"/>
                <a:gd name="T9" fmla="*/ 102 h 459"/>
                <a:gd name="T10" fmla="*/ 531 w 708"/>
                <a:gd name="T11" fmla="*/ 36 h 459"/>
                <a:gd name="T12" fmla="*/ 609 w 708"/>
                <a:gd name="T13" fmla="*/ 0 h 459"/>
                <a:gd name="T14" fmla="*/ 708 w 708"/>
                <a:gd name="T15" fmla="*/ 3 h 459"/>
                <a:gd name="T16" fmla="*/ 591 w 708"/>
                <a:gd name="T17" fmla="*/ 66 h 459"/>
                <a:gd name="T18" fmla="*/ 417 w 708"/>
                <a:gd name="T19" fmla="*/ 126 h 459"/>
                <a:gd name="T20" fmla="*/ 237 w 708"/>
                <a:gd name="T21" fmla="*/ 231 h 459"/>
                <a:gd name="T22" fmla="*/ 117 w 708"/>
                <a:gd name="T23" fmla="*/ 345 h 459"/>
                <a:gd name="T24" fmla="*/ 51 w 708"/>
                <a:gd name="T25" fmla="*/ 459 h 459"/>
                <a:gd name="T26" fmla="*/ 0 w 708"/>
                <a:gd name="T27" fmla="*/ 45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039" name="Freeform 6"/>
            <p:cNvSpPr>
              <a:spLocks/>
            </p:cNvSpPr>
            <p:nvPr/>
          </p:nvSpPr>
          <p:spPr bwMode="auto">
            <a:xfrm>
              <a:off x="131" y="269"/>
              <a:ext cx="251" cy="194"/>
            </a:xfrm>
            <a:custGeom>
              <a:avLst/>
              <a:gdLst>
                <a:gd name="T0" fmla="*/ 21 w 251"/>
                <a:gd name="T1" fmla="*/ 163 h 194"/>
                <a:gd name="T2" fmla="*/ 9 w 251"/>
                <a:gd name="T3" fmla="*/ 184 h 194"/>
                <a:gd name="T4" fmla="*/ 75 w 251"/>
                <a:gd name="T5" fmla="*/ 103 h 194"/>
                <a:gd name="T6" fmla="*/ 165 w 251"/>
                <a:gd name="T7" fmla="*/ 28 h 194"/>
                <a:gd name="T8" fmla="*/ 207 w 251"/>
                <a:gd name="T9" fmla="*/ 7 h 194"/>
                <a:gd name="T10" fmla="*/ 246 w 251"/>
                <a:gd name="T11" fmla="*/ 4 h 194"/>
                <a:gd name="T12" fmla="*/ 237 w 251"/>
                <a:gd name="T13" fmla="*/ 34 h 194"/>
                <a:gd name="T14" fmla="*/ 183 w 251"/>
                <a:gd name="T15" fmla="*/ 61 h 194"/>
                <a:gd name="T16" fmla="*/ 108 w 251"/>
                <a:gd name="T17" fmla="*/ 124 h 194"/>
                <a:gd name="T18" fmla="*/ 54 w 251"/>
                <a:gd name="T19" fmla="*/ 190 h 194"/>
                <a:gd name="T20" fmla="*/ 6 w 251"/>
                <a:gd name="T21" fmla="*/ 184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 name="Freeform 7"/>
            <p:cNvSpPr>
              <a:spLocks/>
            </p:cNvSpPr>
            <p:nvPr/>
          </p:nvSpPr>
          <p:spPr bwMode="auto">
            <a:xfrm>
              <a:off x="341" y="0"/>
              <a:ext cx="159" cy="72"/>
            </a:xfrm>
            <a:custGeom>
              <a:avLst/>
              <a:gdLst>
                <a:gd name="T0" fmla="*/ 99 w 159"/>
                <a:gd name="T1" fmla="*/ 0 h 72"/>
                <a:gd name="T2" fmla="*/ 15 w 159"/>
                <a:gd name="T3" fmla="*/ 36 h 72"/>
                <a:gd name="T4" fmla="*/ 6 w 159"/>
                <a:gd name="T5" fmla="*/ 60 h 72"/>
                <a:gd name="T6" fmla="*/ 36 w 159"/>
                <a:gd name="T7" fmla="*/ 69 h 72"/>
                <a:gd name="T8" fmla="*/ 87 w 159"/>
                <a:gd name="T9" fmla="*/ 42 h 72"/>
                <a:gd name="T10" fmla="*/ 159 w 159"/>
                <a:gd name="T11" fmla="*/ 0 h 72"/>
                <a:gd name="T12" fmla="*/ 99 w 159"/>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 name="Freeform 8"/>
            <p:cNvSpPr>
              <a:spLocks/>
            </p:cNvSpPr>
            <p:nvPr/>
          </p:nvSpPr>
          <p:spPr bwMode="auto">
            <a:xfrm>
              <a:off x="488" y="0"/>
              <a:ext cx="455" cy="216"/>
            </a:xfrm>
            <a:custGeom>
              <a:avLst/>
              <a:gdLst>
                <a:gd name="T0" fmla="*/ 395 w 455"/>
                <a:gd name="T1" fmla="*/ 0 h 216"/>
                <a:gd name="T2" fmla="*/ 338 w 455"/>
                <a:gd name="T3" fmla="*/ 48 h 216"/>
                <a:gd name="T4" fmla="*/ 242 w 455"/>
                <a:gd name="T5" fmla="*/ 102 h 216"/>
                <a:gd name="T6" fmla="*/ 104 w 455"/>
                <a:gd name="T7" fmla="*/ 147 h 216"/>
                <a:gd name="T8" fmla="*/ 35 w 455"/>
                <a:gd name="T9" fmla="*/ 168 h 216"/>
                <a:gd name="T10" fmla="*/ 8 w 455"/>
                <a:gd name="T11" fmla="*/ 192 h 216"/>
                <a:gd name="T12" fmla="*/ 8 w 455"/>
                <a:gd name="T13" fmla="*/ 213 h 216"/>
                <a:gd name="T14" fmla="*/ 59 w 455"/>
                <a:gd name="T15" fmla="*/ 213 h 216"/>
                <a:gd name="T16" fmla="*/ 86 w 455"/>
                <a:gd name="T17" fmla="*/ 192 h 216"/>
                <a:gd name="T18" fmla="*/ 173 w 455"/>
                <a:gd name="T19" fmla="*/ 159 h 216"/>
                <a:gd name="T20" fmla="*/ 299 w 455"/>
                <a:gd name="T21" fmla="*/ 126 h 216"/>
                <a:gd name="T22" fmla="*/ 392 w 455"/>
                <a:gd name="T23" fmla="*/ 72 h 216"/>
                <a:gd name="T24" fmla="*/ 455 w 455"/>
                <a:gd name="T25" fmla="*/ 0 h 216"/>
                <a:gd name="T26" fmla="*/ 395 w 455"/>
                <a:gd name="T27" fmla="*/ 0 h 2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 name="Freeform 9"/>
            <p:cNvSpPr>
              <a:spLocks/>
            </p:cNvSpPr>
            <p:nvPr/>
          </p:nvSpPr>
          <p:spPr bwMode="auto">
            <a:xfrm>
              <a:off x="1448" y="37"/>
              <a:ext cx="414" cy="108"/>
            </a:xfrm>
            <a:custGeom>
              <a:avLst/>
              <a:gdLst>
                <a:gd name="T0" fmla="*/ 0 w 414"/>
                <a:gd name="T1" fmla="*/ 11 h 108"/>
                <a:gd name="T2" fmla="*/ 24 w 414"/>
                <a:gd name="T3" fmla="*/ 11 h 108"/>
                <a:gd name="T4" fmla="*/ 156 w 414"/>
                <a:gd name="T5" fmla="*/ 2 h 108"/>
                <a:gd name="T6" fmla="*/ 288 w 414"/>
                <a:gd name="T7" fmla="*/ 23 h 108"/>
                <a:gd name="T8" fmla="*/ 384 w 414"/>
                <a:gd name="T9" fmla="*/ 53 h 108"/>
                <a:gd name="T10" fmla="*/ 411 w 414"/>
                <a:gd name="T11" fmla="*/ 74 h 108"/>
                <a:gd name="T12" fmla="*/ 405 w 414"/>
                <a:gd name="T13" fmla="*/ 104 h 108"/>
                <a:gd name="T14" fmla="*/ 363 w 414"/>
                <a:gd name="T15" fmla="*/ 101 h 108"/>
                <a:gd name="T16" fmla="*/ 294 w 414"/>
                <a:gd name="T17" fmla="*/ 77 h 108"/>
                <a:gd name="T18" fmla="*/ 174 w 414"/>
                <a:gd name="T19" fmla="*/ 50 h 108"/>
                <a:gd name="T20" fmla="*/ 72 w 414"/>
                <a:gd name="T21" fmla="*/ 62 h 108"/>
                <a:gd name="T22" fmla="*/ 36 w 414"/>
                <a:gd name="T23" fmla="*/ 59 h 108"/>
                <a:gd name="T24" fmla="*/ 0 w 414"/>
                <a:gd name="T25" fmla="*/ 11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 name="Freeform 10"/>
            <p:cNvSpPr>
              <a:spLocks/>
            </p:cNvSpPr>
            <p:nvPr/>
          </p:nvSpPr>
          <p:spPr bwMode="auto">
            <a:xfrm>
              <a:off x="1790" y="0"/>
              <a:ext cx="520" cy="225"/>
            </a:xfrm>
            <a:custGeom>
              <a:avLst/>
              <a:gdLst>
                <a:gd name="T0" fmla="*/ 42 w 520"/>
                <a:gd name="T1" fmla="*/ 0 h 225"/>
                <a:gd name="T2" fmla="*/ 12 w 520"/>
                <a:gd name="T3" fmla="*/ 24 h 225"/>
                <a:gd name="T4" fmla="*/ 114 w 520"/>
                <a:gd name="T5" fmla="*/ 54 h 225"/>
                <a:gd name="T6" fmla="*/ 240 w 520"/>
                <a:gd name="T7" fmla="*/ 117 h 225"/>
                <a:gd name="T8" fmla="*/ 333 w 520"/>
                <a:gd name="T9" fmla="*/ 153 h 225"/>
                <a:gd name="T10" fmla="*/ 438 w 520"/>
                <a:gd name="T11" fmla="*/ 219 h 225"/>
                <a:gd name="T12" fmla="*/ 426 w 520"/>
                <a:gd name="T13" fmla="*/ 192 h 225"/>
                <a:gd name="T14" fmla="*/ 441 w 520"/>
                <a:gd name="T15" fmla="*/ 180 h 225"/>
                <a:gd name="T16" fmla="*/ 519 w 520"/>
                <a:gd name="T17" fmla="*/ 216 h 225"/>
                <a:gd name="T18" fmla="*/ 450 w 520"/>
                <a:gd name="T19" fmla="*/ 162 h 225"/>
                <a:gd name="T20" fmla="*/ 381 w 520"/>
                <a:gd name="T21" fmla="*/ 135 h 225"/>
                <a:gd name="T22" fmla="*/ 285 w 520"/>
                <a:gd name="T23" fmla="*/ 84 h 225"/>
                <a:gd name="T24" fmla="*/ 186 w 520"/>
                <a:gd name="T25" fmla="*/ 18 h 225"/>
                <a:gd name="T26" fmla="*/ 123 w 520"/>
                <a:gd name="T27" fmla="*/ 0 h 225"/>
                <a:gd name="T28" fmla="*/ 42 w 520"/>
                <a:gd name="T29" fmla="*/ 0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 name="Freeform 11"/>
            <p:cNvSpPr>
              <a:spLocks/>
            </p:cNvSpPr>
            <p:nvPr/>
          </p:nvSpPr>
          <p:spPr bwMode="auto">
            <a:xfrm>
              <a:off x="1943" y="154"/>
              <a:ext cx="431" cy="233"/>
            </a:xfrm>
            <a:custGeom>
              <a:avLst/>
              <a:gdLst>
                <a:gd name="T0" fmla="*/ 6 w 431"/>
                <a:gd name="T1" fmla="*/ 38 h 233"/>
                <a:gd name="T2" fmla="*/ 9 w 431"/>
                <a:gd name="T3" fmla="*/ 20 h 233"/>
                <a:gd name="T4" fmla="*/ 42 w 431"/>
                <a:gd name="T5" fmla="*/ 2 h 233"/>
                <a:gd name="T6" fmla="*/ 90 w 431"/>
                <a:gd name="T7" fmla="*/ 35 h 233"/>
                <a:gd name="T8" fmla="*/ 189 w 431"/>
                <a:gd name="T9" fmla="*/ 89 h 233"/>
                <a:gd name="T10" fmla="*/ 288 w 431"/>
                <a:gd name="T11" fmla="*/ 140 h 233"/>
                <a:gd name="T12" fmla="*/ 375 w 431"/>
                <a:gd name="T13" fmla="*/ 176 h 233"/>
                <a:gd name="T14" fmla="*/ 396 w 431"/>
                <a:gd name="T15" fmla="*/ 176 h 233"/>
                <a:gd name="T16" fmla="*/ 429 w 431"/>
                <a:gd name="T17" fmla="*/ 212 h 233"/>
                <a:gd name="T18" fmla="*/ 408 w 431"/>
                <a:gd name="T19" fmla="*/ 233 h 233"/>
                <a:gd name="T20" fmla="*/ 333 w 431"/>
                <a:gd name="T21" fmla="*/ 212 h 233"/>
                <a:gd name="T22" fmla="*/ 186 w 431"/>
                <a:gd name="T23" fmla="*/ 143 h 233"/>
                <a:gd name="T24" fmla="*/ 48 w 431"/>
                <a:gd name="T25" fmla="*/ 68 h 233"/>
                <a:gd name="T26" fmla="*/ 6 w 431"/>
                <a:gd name="T27" fmla="*/ 38 h 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 name="Freeform 12"/>
            <p:cNvSpPr>
              <a:spLocks/>
            </p:cNvSpPr>
            <p:nvPr/>
          </p:nvSpPr>
          <p:spPr bwMode="auto">
            <a:xfrm>
              <a:off x="2262" y="87"/>
              <a:ext cx="396" cy="227"/>
            </a:xfrm>
            <a:custGeom>
              <a:avLst/>
              <a:gdLst>
                <a:gd name="T0" fmla="*/ 2 w 396"/>
                <a:gd name="T1" fmla="*/ 9 h 227"/>
                <a:gd name="T2" fmla="*/ 53 w 396"/>
                <a:gd name="T3" fmla="*/ 66 h 227"/>
                <a:gd name="T4" fmla="*/ 176 w 396"/>
                <a:gd name="T5" fmla="*/ 132 h 227"/>
                <a:gd name="T6" fmla="*/ 293 w 396"/>
                <a:gd name="T7" fmla="*/ 189 h 227"/>
                <a:gd name="T8" fmla="*/ 341 w 396"/>
                <a:gd name="T9" fmla="*/ 222 h 227"/>
                <a:gd name="T10" fmla="*/ 377 w 396"/>
                <a:gd name="T11" fmla="*/ 219 h 227"/>
                <a:gd name="T12" fmla="*/ 377 w 396"/>
                <a:gd name="T13" fmla="*/ 180 h 227"/>
                <a:gd name="T14" fmla="*/ 260 w 396"/>
                <a:gd name="T15" fmla="*/ 126 h 227"/>
                <a:gd name="T16" fmla="*/ 113 w 396"/>
                <a:gd name="T17" fmla="*/ 51 h 227"/>
                <a:gd name="T18" fmla="*/ 41 w 396"/>
                <a:gd name="T19" fmla="*/ 9 h 227"/>
                <a:gd name="T20" fmla="*/ 2 w 396"/>
                <a:gd name="T21" fmla="*/ 9 h 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 name="Freeform 13"/>
            <p:cNvSpPr>
              <a:spLocks/>
            </p:cNvSpPr>
            <p:nvPr/>
          </p:nvSpPr>
          <p:spPr bwMode="auto">
            <a:xfrm>
              <a:off x="2264" y="240"/>
              <a:ext cx="516" cy="223"/>
            </a:xfrm>
            <a:custGeom>
              <a:avLst/>
              <a:gdLst>
                <a:gd name="T0" fmla="*/ 3 w 516"/>
                <a:gd name="T1" fmla="*/ 10 h 223"/>
                <a:gd name="T2" fmla="*/ 105 w 516"/>
                <a:gd name="T3" fmla="*/ 97 h 223"/>
                <a:gd name="T4" fmla="*/ 243 w 516"/>
                <a:gd name="T5" fmla="*/ 178 h 223"/>
                <a:gd name="T6" fmla="*/ 357 w 516"/>
                <a:gd name="T7" fmla="*/ 217 h 223"/>
                <a:gd name="T8" fmla="*/ 498 w 516"/>
                <a:gd name="T9" fmla="*/ 214 h 223"/>
                <a:gd name="T10" fmla="*/ 468 w 516"/>
                <a:gd name="T11" fmla="*/ 187 h 223"/>
                <a:gd name="T12" fmla="*/ 309 w 516"/>
                <a:gd name="T13" fmla="*/ 136 h 223"/>
                <a:gd name="T14" fmla="*/ 123 w 516"/>
                <a:gd name="T15" fmla="*/ 34 h 223"/>
                <a:gd name="T16" fmla="*/ 3 w 516"/>
                <a:gd name="T17" fmla="*/ 10 h 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 name="Freeform 14"/>
            <p:cNvSpPr>
              <a:spLocks/>
            </p:cNvSpPr>
            <p:nvPr/>
          </p:nvSpPr>
          <p:spPr bwMode="auto">
            <a:xfrm>
              <a:off x="2723" y="324"/>
              <a:ext cx="414" cy="100"/>
            </a:xfrm>
            <a:custGeom>
              <a:avLst/>
              <a:gdLst>
                <a:gd name="T0" fmla="*/ 69 w 414"/>
                <a:gd name="T1" fmla="*/ 60 h 100"/>
                <a:gd name="T2" fmla="*/ 12 w 414"/>
                <a:gd name="T3" fmla="*/ 42 h 100"/>
                <a:gd name="T4" fmla="*/ 3 w 414"/>
                <a:gd name="T5" fmla="*/ 15 h 100"/>
                <a:gd name="T6" fmla="*/ 30 w 414"/>
                <a:gd name="T7" fmla="*/ 0 h 100"/>
                <a:gd name="T8" fmla="*/ 117 w 414"/>
                <a:gd name="T9" fmla="*/ 18 h 100"/>
                <a:gd name="T10" fmla="*/ 243 w 414"/>
                <a:gd name="T11" fmla="*/ 48 h 100"/>
                <a:gd name="T12" fmla="*/ 387 w 414"/>
                <a:gd name="T13" fmla="*/ 48 h 100"/>
                <a:gd name="T14" fmla="*/ 408 w 414"/>
                <a:gd name="T15" fmla="*/ 54 h 100"/>
                <a:gd name="T16" fmla="*/ 381 w 414"/>
                <a:gd name="T17" fmla="*/ 87 h 100"/>
                <a:gd name="T18" fmla="*/ 318 w 414"/>
                <a:gd name="T19" fmla="*/ 99 h 100"/>
                <a:gd name="T20" fmla="*/ 195 w 414"/>
                <a:gd name="T21" fmla="*/ 93 h 100"/>
                <a:gd name="T22" fmla="*/ 69 w 414"/>
                <a:gd name="T23" fmla="*/ 6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 name="Freeform 15"/>
            <p:cNvSpPr>
              <a:spLocks/>
            </p:cNvSpPr>
            <p:nvPr/>
          </p:nvSpPr>
          <p:spPr bwMode="auto">
            <a:xfrm>
              <a:off x="3165" y="375"/>
              <a:ext cx="150" cy="72"/>
            </a:xfrm>
            <a:custGeom>
              <a:avLst/>
              <a:gdLst>
                <a:gd name="T0" fmla="*/ 3 w 150"/>
                <a:gd name="T1" fmla="*/ 67 h 72"/>
                <a:gd name="T2" fmla="*/ 84 w 150"/>
                <a:gd name="T3" fmla="*/ 19 h 72"/>
                <a:gd name="T4" fmla="*/ 123 w 150"/>
                <a:gd name="T5" fmla="*/ 1 h 72"/>
                <a:gd name="T6" fmla="*/ 150 w 150"/>
                <a:gd name="T7" fmla="*/ 22 h 72"/>
                <a:gd name="T8" fmla="*/ 123 w 150"/>
                <a:gd name="T9" fmla="*/ 55 h 72"/>
                <a:gd name="T10" fmla="*/ 90 w 150"/>
                <a:gd name="T11" fmla="*/ 70 h 72"/>
                <a:gd name="T12" fmla="*/ 0 w 150"/>
                <a:gd name="T13" fmla="*/ 67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9" name="Freeform 16"/>
            <p:cNvSpPr>
              <a:spLocks/>
            </p:cNvSpPr>
            <p:nvPr/>
          </p:nvSpPr>
          <p:spPr bwMode="auto">
            <a:xfrm>
              <a:off x="3463" y="267"/>
              <a:ext cx="148" cy="91"/>
            </a:xfrm>
            <a:custGeom>
              <a:avLst/>
              <a:gdLst>
                <a:gd name="T0" fmla="*/ 1 w 148"/>
                <a:gd name="T1" fmla="*/ 69 h 91"/>
                <a:gd name="T2" fmla="*/ 25 w 148"/>
                <a:gd name="T3" fmla="*/ 51 h 91"/>
                <a:gd name="T4" fmla="*/ 100 w 148"/>
                <a:gd name="T5" fmla="*/ 9 h 91"/>
                <a:gd name="T6" fmla="*/ 133 w 148"/>
                <a:gd name="T7" fmla="*/ 3 h 91"/>
                <a:gd name="T8" fmla="*/ 136 w 148"/>
                <a:gd name="T9" fmla="*/ 27 h 91"/>
                <a:gd name="T10" fmla="*/ 61 w 148"/>
                <a:gd name="T11" fmla="*/ 75 h 91"/>
                <a:gd name="T12" fmla="*/ 19 w 148"/>
                <a:gd name="T13" fmla="*/ 90 h 91"/>
                <a:gd name="T14" fmla="*/ 1 w 148"/>
                <a:gd name="T15" fmla="*/ 69 h 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0" name="Freeform 17"/>
            <p:cNvSpPr>
              <a:spLocks/>
            </p:cNvSpPr>
            <p:nvPr/>
          </p:nvSpPr>
          <p:spPr bwMode="auto">
            <a:xfrm>
              <a:off x="3580" y="58"/>
              <a:ext cx="938" cy="158"/>
            </a:xfrm>
            <a:custGeom>
              <a:avLst/>
              <a:gdLst>
                <a:gd name="T0" fmla="*/ 172 w 938"/>
                <a:gd name="T1" fmla="*/ 86 h 158"/>
                <a:gd name="T2" fmla="*/ 61 w 938"/>
                <a:gd name="T3" fmla="*/ 137 h 158"/>
                <a:gd name="T4" fmla="*/ 16 w 938"/>
                <a:gd name="T5" fmla="*/ 155 h 158"/>
                <a:gd name="T6" fmla="*/ 7 w 938"/>
                <a:gd name="T7" fmla="*/ 122 h 158"/>
                <a:gd name="T8" fmla="*/ 58 w 938"/>
                <a:gd name="T9" fmla="*/ 80 h 158"/>
                <a:gd name="T10" fmla="*/ 172 w 938"/>
                <a:gd name="T11" fmla="*/ 38 h 158"/>
                <a:gd name="T12" fmla="*/ 304 w 938"/>
                <a:gd name="T13" fmla="*/ 11 h 158"/>
                <a:gd name="T14" fmla="*/ 463 w 938"/>
                <a:gd name="T15" fmla="*/ 2 h 158"/>
                <a:gd name="T16" fmla="*/ 631 w 938"/>
                <a:gd name="T17" fmla="*/ 23 h 158"/>
                <a:gd name="T18" fmla="*/ 796 w 938"/>
                <a:gd name="T19" fmla="*/ 53 h 158"/>
                <a:gd name="T20" fmla="*/ 841 w 938"/>
                <a:gd name="T21" fmla="*/ 47 h 158"/>
                <a:gd name="T22" fmla="*/ 907 w 938"/>
                <a:gd name="T23" fmla="*/ 71 h 158"/>
                <a:gd name="T24" fmla="*/ 919 w 938"/>
                <a:gd name="T25" fmla="*/ 101 h 158"/>
                <a:gd name="T26" fmla="*/ 793 w 938"/>
                <a:gd name="T27" fmla="*/ 98 h 158"/>
                <a:gd name="T28" fmla="*/ 634 w 938"/>
                <a:gd name="T29" fmla="*/ 62 h 158"/>
                <a:gd name="T30" fmla="*/ 439 w 938"/>
                <a:gd name="T31" fmla="*/ 38 h 158"/>
                <a:gd name="T32" fmla="*/ 238 w 938"/>
                <a:gd name="T33" fmla="*/ 59 h 158"/>
                <a:gd name="T34" fmla="*/ 172 w 938"/>
                <a:gd name="T35" fmla="*/ 86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1" name="Freeform 18"/>
            <p:cNvSpPr>
              <a:spLocks/>
            </p:cNvSpPr>
            <p:nvPr/>
          </p:nvSpPr>
          <p:spPr bwMode="auto">
            <a:xfrm>
              <a:off x="3686" y="145"/>
              <a:ext cx="372" cy="98"/>
            </a:xfrm>
            <a:custGeom>
              <a:avLst/>
              <a:gdLst>
                <a:gd name="T0" fmla="*/ 18 w 372"/>
                <a:gd name="T1" fmla="*/ 47 h 98"/>
                <a:gd name="T2" fmla="*/ 141 w 372"/>
                <a:gd name="T3" fmla="*/ 17 h 98"/>
                <a:gd name="T4" fmla="*/ 246 w 372"/>
                <a:gd name="T5" fmla="*/ 2 h 98"/>
                <a:gd name="T6" fmla="*/ 351 w 372"/>
                <a:gd name="T7" fmla="*/ 5 h 98"/>
                <a:gd name="T8" fmla="*/ 372 w 372"/>
                <a:gd name="T9" fmla="*/ 23 h 98"/>
                <a:gd name="T10" fmla="*/ 354 w 372"/>
                <a:gd name="T11" fmla="*/ 44 h 98"/>
                <a:gd name="T12" fmla="*/ 264 w 372"/>
                <a:gd name="T13" fmla="*/ 50 h 98"/>
                <a:gd name="T14" fmla="*/ 168 w 372"/>
                <a:gd name="T15" fmla="*/ 53 h 98"/>
                <a:gd name="T16" fmla="*/ 72 w 372"/>
                <a:gd name="T17" fmla="*/ 77 h 98"/>
                <a:gd name="T18" fmla="*/ 15 w 372"/>
                <a:gd name="T19" fmla="*/ 95 h 98"/>
                <a:gd name="T20" fmla="*/ 0 w 372"/>
                <a:gd name="T21" fmla="*/ 5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9" name="Freeform 19"/>
            <p:cNvSpPr>
              <a:spLocks/>
            </p:cNvSpPr>
            <p:nvPr/>
          </p:nvSpPr>
          <p:spPr bwMode="auto">
            <a:xfrm>
              <a:off x="3618" y="308"/>
              <a:ext cx="318" cy="158"/>
            </a:xfrm>
            <a:custGeom>
              <a:avLst/>
              <a:gdLst>
                <a:gd name="T0" fmla="*/ 0 w 318"/>
                <a:gd name="T1" fmla="*/ 158 h 158"/>
                <a:gd name="T2" fmla="*/ 12 w 318"/>
                <a:gd name="T3" fmla="*/ 137 h 158"/>
                <a:gd name="T4" fmla="*/ 162 w 318"/>
                <a:gd name="T5" fmla="*/ 71 h 158"/>
                <a:gd name="T6" fmla="*/ 249 w 318"/>
                <a:gd name="T7" fmla="*/ 20 h 158"/>
                <a:gd name="T8" fmla="*/ 285 w 318"/>
                <a:gd name="T9" fmla="*/ 2 h 158"/>
                <a:gd name="T10" fmla="*/ 309 w 318"/>
                <a:gd name="T11" fmla="*/ 11 h 158"/>
                <a:gd name="T12" fmla="*/ 303 w 318"/>
                <a:gd name="T13" fmla="*/ 47 h 158"/>
                <a:gd name="T14" fmla="*/ 219 w 318"/>
                <a:gd name="T15" fmla="*/ 89 h 158"/>
                <a:gd name="T16" fmla="*/ 108 w 318"/>
                <a:gd name="T17" fmla="*/ 140 h 158"/>
                <a:gd name="T18" fmla="*/ 57 w 318"/>
                <a:gd name="T19" fmla="*/ 152 h 158"/>
                <a:gd name="T20" fmla="*/ 0 w 318"/>
                <a:gd name="T2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053" name="Freeform 20"/>
            <p:cNvSpPr>
              <a:spLocks/>
            </p:cNvSpPr>
            <p:nvPr/>
          </p:nvSpPr>
          <p:spPr bwMode="auto">
            <a:xfrm>
              <a:off x="3413" y="291"/>
              <a:ext cx="380" cy="174"/>
            </a:xfrm>
            <a:custGeom>
              <a:avLst/>
              <a:gdLst>
                <a:gd name="T0" fmla="*/ 3 w 380"/>
                <a:gd name="T1" fmla="*/ 165 h 174"/>
                <a:gd name="T2" fmla="*/ 129 w 380"/>
                <a:gd name="T3" fmla="*/ 93 h 174"/>
                <a:gd name="T4" fmla="*/ 261 w 380"/>
                <a:gd name="T5" fmla="*/ 30 h 174"/>
                <a:gd name="T6" fmla="*/ 351 w 380"/>
                <a:gd name="T7" fmla="*/ 0 h 174"/>
                <a:gd name="T8" fmla="*/ 378 w 380"/>
                <a:gd name="T9" fmla="*/ 27 h 174"/>
                <a:gd name="T10" fmla="*/ 336 w 380"/>
                <a:gd name="T11" fmla="*/ 51 h 174"/>
                <a:gd name="T12" fmla="*/ 291 w 380"/>
                <a:gd name="T13" fmla="*/ 60 h 174"/>
                <a:gd name="T14" fmla="*/ 240 w 380"/>
                <a:gd name="T15" fmla="*/ 75 h 174"/>
                <a:gd name="T16" fmla="*/ 189 w 380"/>
                <a:gd name="T17" fmla="*/ 120 h 174"/>
                <a:gd name="T18" fmla="*/ 102 w 380"/>
                <a:gd name="T19" fmla="*/ 174 h 174"/>
                <a:gd name="T20" fmla="*/ 0 w 380"/>
                <a:gd name="T21" fmla="*/ 162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 name="Freeform 21"/>
            <p:cNvSpPr>
              <a:spLocks/>
            </p:cNvSpPr>
            <p:nvPr/>
          </p:nvSpPr>
          <p:spPr bwMode="auto">
            <a:xfrm>
              <a:off x="4178" y="187"/>
              <a:ext cx="523" cy="69"/>
            </a:xfrm>
            <a:custGeom>
              <a:avLst/>
              <a:gdLst>
                <a:gd name="T0" fmla="*/ 84 w 523"/>
                <a:gd name="T1" fmla="*/ 11 h 69"/>
                <a:gd name="T2" fmla="*/ 27 w 523"/>
                <a:gd name="T3" fmla="*/ 5 h 69"/>
                <a:gd name="T4" fmla="*/ 9 w 523"/>
                <a:gd name="T5" fmla="*/ 35 h 69"/>
                <a:gd name="T6" fmla="*/ 81 w 523"/>
                <a:gd name="T7" fmla="*/ 56 h 69"/>
                <a:gd name="T8" fmla="*/ 255 w 523"/>
                <a:gd name="T9" fmla="*/ 68 h 69"/>
                <a:gd name="T10" fmla="*/ 432 w 523"/>
                <a:gd name="T11" fmla="*/ 50 h 69"/>
                <a:gd name="T12" fmla="*/ 513 w 523"/>
                <a:gd name="T13" fmla="*/ 5 h 69"/>
                <a:gd name="T14" fmla="*/ 372 w 523"/>
                <a:gd name="T15" fmla="*/ 20 h 69"/>
                <a:gd name="T16" fmla="*/ 141 w 523"/>
                <a:gd name="T17" fmla="*/ 14 h 69"/>
                <a:gd name="T18" fmla="*/ 84 w 523"/>
                <a:gd name="T19" fmla="*/ 11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2" name="Freeform 22"/>
            <p:cNvSpPr>
              <a:spLocks/>
            </p:cNvSpPr>
            <p:nvPr/>
          </p:nvSpPr>
          <p:spPr bwMode="auto">
            <a:xfrm>
              <a:off x="4689" y="186"/>
              <a:ext cx="537" cy="120"/>
            </a:xfrm>
            <a:custGeom>
              <a:avLst/>
              <a:gdLst>
                <a:gd name="T0" fmla="*/ 23 w 537"/>
                <a:gd name="T1" fmla="*/ 6 h 120"/>
                <a:gd name="T2" fmla="*/ 188 w 537"/>
                <a:gd name="T3" fmla="*/ 3 h 120"/>
                <a:gd name="T4" fmla="*/ 323 w 537"/>
                <a:gd name="T5" fmla="*/ 27 h 120"/>
                <a:gd name="T6" fmla="*/ 464 w 537"/>
                <a:gd name="T7" fmla="*/ 69 h 120"/>
                <a:gd name="T8" fmla="*/ 521 w 537"/>
                <a:gd name="T9" fmla="*/ 90 h 120"/>
                <a:gd name="T10" fmla="*/ 533 w 537"/>
                <a:gd name="T11" fmla="*/ 105 h 120"/>
                <a:gd name="T12" fmla="*/ 497 w 537"/>
                <a:gd name="T13" fmla="*/ 120 h 120"/>
                <a:gd name="T14" fmla="*/ 452 w 537"/>
                <a:gd name="T15" fmla="*/ 108 h 120"/>
                <a:gd name="T16" fmla="*/ 350 w 537"/>
                <a:gd name="T17" fmla="*/ 72 h 120"/>
                <a:gd name="T18" fmla="*/ 158 w 537"/>
                <a:gd name="T19" fmla="*/ 39 h 120"/>
                <a:gd name="T20" fmla="*/ 50 w 537"/>
                <a:gd name="T21" fmla="*/ 39 h 120"/>
                <a:gd name="T22" fmla="*/ 23 w 537"/>
                <a:gd name="T23" fmla="*/ 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30743" name="Freeform 23"/>
            <p:cNvSpPr>
              <a:spLocks/>
            </p:cNvSpPr>
            <p:nvPr/>
          </p:nvSpPr>
          <p:spPr bwMode="auto">
            <a:xfrm>
              <a:off x="4968" y="312"/>
              <a:ext cx="800" cy="143"/>
            </a:xfrm>
            <a:custGeom>
              <a:avLst/>
              <a:gdLst>
                <a:gd name="T0" fmla="*/ 800 w 800"/>
                <a:gd name="T1" fmla="*/ 24 h 143"/>
                <a:gd name="T2" fmla="*/ 782 w 800"/>
                <a:gd name="T3" fmla="*/ 15 h 143"/>
                <a:gd name="T4" fmla="*/ 659 w 800"/>
                <a:gd name="T5" fmla="*/ 63 h 143"/>
                <a:gd name="T6" fmla="*/ 500 w 800"/>
                <a:gd name="T7" fmla="*/ 84 h 143"/>
                <a:gd name="T8" fmla="*/ 326 w 800"/>
                <a:gd name="T9" fmla="*/ 69 h 143"/>
                <a:gd name="T10" fmla="*/ 98 w 800"/>
                <a:gd name="T11" fmla="*/ 21 h 143"/>
                <a:gd name="T12" fmla="*/ 11 w 800"/>
                <a:gd name="T13" fmla="*/ 6 h 143"/>
                <a:gd name="T14" fmla="*/ 32 w 800"/>
                <a:gd name="T15" fmla="*/ 60 h 143"/>
                <a:gd name="T16" fmla="*/ 155 w 800"/>
                <a:gd name="T17" fmla="*/ 96 h 143"/>
                <a:gd name="T18" fmla="*/ 410 w 800"/>
                <a:gd name="T19" fmla="*/ 138 h 143"/>
                <a:gd name="T20" fmla="*/ 596 w 800"/>
                <a:gd name="T21" fmla="*/ 129 h 143"/>
                <a:gd name="T22" fmla="*/ 737 w 800"/>
                <a:gd name="T23" fmla="*/ 90 h 143"/>
                <a:gd name="T24" fmla="*/ 788 w 800"/>
                <a:gd name="T25" fmla="*/ 69 h 143"/>
                <a:gd name="T26" fmla="*/ 800 w 800"/>
                <a:gd name="T27" fmla="*/ 2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057" name="Freeform 24"/>
            <p:cNvSpPr>
              <a:spLocks/>
            </p:cNvSpPr>
            <p:nvPr/>
          </p:nvSpPr>
          <p:spPr bwMode="auto">
            <a:xfrm>
              <a:off x="5318" y="240"/>
              <a:ext cx="402" cy="115"/>
            </a:xfrm>
            <a:custGeom>
              <a:avLst/>
              <a:gdLst>
                <a:gd name="T0" fmla="*/ 402 w 402"/>
                <a:gd name="T1" fmla="*/ 0 h 115"/>
                <a:gd name="T2" fmla="*/ 384 w 402"/>
                <a:gd name="T3" fmla="*/ 12 h 115"/>
                <a:gd name="T4" fmla="*/ 276 w 402"/>
                <a:gd name="T5" fmla="*/ 51 h 115"/>
                <a:gd name="T6" fmla="*/ 165 w 402"/>
                <a:gd name="T7" fmla="*/ 66 h 115"/>
                <a:gd name="T8" fmla="*/ 51 w 402"/>
                <a:gd name="T9" fmla="*/ 57 h 115"/>
                <a:gd name="T10" fmla="*/ 15 w 402"/>
                <a:gd name="T11" fmla="*/ 54 h 115"/>
                <a:gd name="T12" fmla="*/ 3 w 402"/>
                <a:gd name="T13" fmla="*/ 69 h 115"/>
                <a:gd name="T14" fmla="*/ 9 w 402"/>
                <a:gd name="T15" fmla="*/ 93 h 115"/>
                <a:gd name="T16" fmla="*/ 54 w 402"/>
                <a:gd name="T17" fmla="*/ 102 h 115"/>
                <a:gd name="T18" fmla="*/ 198 w 402"/>
                <a:gd name="T19" fmla="*/ 111 h 115"/>
                <a:gd name="T20" fmla="*/ 336 w 402"/>
                <a:gd name="T21" fmla="*/ 75 h 115"/>
                <a:gd name="T22" fmla="*/ 375 w 402"/>
                <a:gd name="T23" fmla="*/ 54 h 115"/>
                <a:gd name="T24" fmla="*/ 402 w 402"/>
                <a:gd name="T25" fmla="*/ 0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 name="Group 25"/>
          <p:cNvGrpSpPr>
            <a:grpSpLocks/>
          </p:cNvGrpSpPr>
          <p:nvPr/>
        </p:nvGrpSpPr>
        <p:grpSpPr bwMode="auto">
          <a:xfrm>
            <a:off x="0" y="6180138"/>
            <a:ext cx="9169400" cy="138112"/>
            <a:chOff x="0" y="4032"/>
            <a:chExt cx="5776" cy="87"/>
          </a:xfrm>
        </p:grpSpPr>
        <p:sp>
          <p:nvSpPr>
            <p:cNvPr id="1033" name="Freeform 26"/>
            <p:cNvSpPr>
              <a:spLocks/>
            </p:cNvSpPr>
            <p:nvPr/>
          </p:nvSpPr>
          <p:spPr bwMode="auto">
            <a:xfrm>
              <a:off x="4041" y="4047"/>
              <a:ext cx="1735" cy="72"/>
            </a:xfrm>
            <a:custGeom>
              <a:avLst/>
              <a:gdLst>
                <a:gd name="T0" fmla="*/ 165 w 1735"/>
                <a:gd name="T1" fmla="*/ 6 h 72"/>
                <a:gd name="T2" fmla="*/ 450 w 1735"/>
                <a:gd name="T3" fmla="*/ 3 h 72"/>
                <a:gd name="T4" fmla="*/ 714 w 1735"/>
                <a:gd name="T5" fmla="*/ 12 h 72"/>
                <a:gd name="T6" fmla="*/ 957 w 1735"/>
                <a:gd name="T7" fmla="*/ 24 h 72"/>
                <a:gd name="T8" fmla="*/ 1173 w 1735"/>
                <a:gd name="T9" fmla="*/ 24 h 72"/>
                <a:gd name="T10" fmla="*/ 1473 w 1735"/>
                <a:gd name="T11" fmla="*/ 15 h 72"/>
                <a:gd name="T12" fmla="*/ 1617 w 1735"/>
                <a:gd name="T13" fmla="*/ 0 h 72"/>
                <a:gd name="T14" fmla="*/ 1719 w 1735"/>
                <a:gd name="T15" fmla="*/ 15 h 72"/>
                <a:gd name="T16" fmla="*/ 1716 w 1735"/>
                <a:gd name="T17" fmla="*/ 66 h 72"/>
                <a:gd name="T18" fmla="*/ 1632 w 1735"/>
                <a:gd name="T19" fmla="*/ 51 h 72"/>
                <a:gd name="T20" fmla="*/ 1407 w 1735"/>
                <a:gd name="T21" fmla="*/ 51 h 72"/>
                <a:gd name="T22" fmla="*/ 1191 w 1735"/>
                <a:gd name="T23" fmla="*/ 48 h 72"/>
                <a:gd name="T24" fmla="*/ 870 w 1735"/>
                <a:gd name="T25" fmla="*/ 60 h 72"/>
                <a:gd name="T26" fmla="*/ 492 w 1735"/>
                <a:gd name="T27" fmla="*/ 48 h 72"/>
                <a:gd name="T28" fmla="*/ 291 w 1735"/>
                <a:gd name="T29" fmla="*/ 27 h 72"/>
                <a:gd name="T30" fmla="*/ 21 w 1735"/>
                <a:gd name="T31" fmla="*/ 36 h 72"/>
                <a:gd name="T32" fmla="*/ 165 w 1735"/>
                <a:gd name="T33" fmla="*/ 6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 name="Freeform 27"/>
            <p:cNvSpPr>
              <a:spLocks/>
            </p:cNvSpPr>
            <p:nvPr/>
          </p:nvSpPr>
          <p:spPr bwMode="auto">
            <a:xfrm>
              <a:off x="1727" y="4038"/>
              <a:ext cx="2655" cy="60"/>
            </a:xfrm>
            <a:custGeom>
              <a:avLst/>
              <a:gdLst>
                <a:gd name="T0" fmla="*/ 2641 w 2655"/>
                <a:gd name="T1" fmla="*/ 6 h 60"/>
                <a:gd name="T2" fmla="*/ 2620 w 2655"/>
                <a:gd name="T3" fmla="*/ 30 h 60"/>
                <a:gd name="T4" fmla="*/ 2368 w 2655"/>
                <a:gd name="T5" fmla="*/ 45 h 60"/>
                <a:gd name="T6" fmla="*/ 2023 w 2655"/>
                <a:gd name="T7" fmla="*/ 60 h 60"/>
                <a:gd name="T8" fmla="*/ 1786 w 2655"/>
                <a:gd name="T9" fmla="*/ 48 h 60"/>
                <a:gd name="T10" fmla="*/ 1525 w 2655"/>
                <a:gd name="T11" fmla="*/ 36 h 60"/>
                <a:gd name="T12" fmla="*/ 1195 w 2655"/>
                <a:gd name="T13" fmla="*/ 45 h 60"/>
                <a:gd name="T14" fmla="*/ 817 w 2655"/>
                <a:gd name="T15" fmla="*/ 39 h 60"/>
                <a:gd name="T16" fmla="*/ 499 w 2655"/>
                <a:gd name="T17" fmla="*/ 27 h 60"/>
                <a:gd name="T18" fmla="*/ 136 w 2655"/>
                <a:gd name="T19" fmla="*/ 39 h 60"/>
                <a:gd name="T20" fmla="*/ 10 w 2655"/>
                <a:gd name="T21" fmla="*/ 33 h 60"/>
                <a:gd name="T22" fmla="*/ 76 w 2655"/>
                <a:gd name="T23" fmla="*/ 24 h 60"/>
                <a:gd name="T24" fmla="*/ 310 w 2655"/>
                <a:gd name="T25" fmla="*/ 18 h 60"/>
                <a:gd name="T26" fmla="*/ 544 w 2655"/>
                <a:gd name="T27" fmla="*/ 0 h 60"/>
                <a:gd name="T28" fmla="*/ 853 w 2655"/>
                <a:gd name="T29" fmla="*/ 21 h 60"/>
                <a:gd name="T30" fmla="*/ 1114 w 2655"/>
                <a:gd name="T31" fmla="*/ 21 h 60"/>
                <a:gd name="T32" fmla="*/ 1399 w 2655"/>
                <a:gd name="T33" fmla="*/ 3 h 60"/>
                <a:gd name="T34" fmla="*/ 1588 w 2655"/>
                <a:gd name="T35" fmla="*/ 9 h 60"/>
                <a:gd name="T36" fmla="*/ 1807 w 2655"/>
                <a:gd name="T37" fmla="*/ 21 h 60"/>
                <a:gd name="T38" fmla="*/ 2035 w 2655"/>
                <a:gd name="T39" fmla="*/ 12 h 60"/>
                <a:gd name="T40" fmla="*/ 2290 w 2655"/>
                <a:gd name="T41" fmla="*/ 18 h 60"/>
                <a:gd name="T42" fmla="*/ 2596 w 2655"/>
                <a:gd name="T43" fmla="*/ 3 h 60"/>
                <a:gd name="T44" fmla="*/ 2641 w 2655"/>
                <a:gd name="T45" fmla="*/ 6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 name="Freeform 28"/>
            <p:cNvSpPr>
              <a:spLocks/>
            </p:cNvSpPr>
            <p:nvPr/>
          </p:nvSpPr>
          <p:spPr bwMode="auto">
            <a:xfrm>
              <a:off x="0" y="4032"/>
              <a:ext cx="2041" cy="62"/>
            </a:xfrm>
            <a:custGeom>
              <a:avLst/>
              <a:gdLst>
                <a:gd name="T0" fmla="*/ 1893 w 2041"/>
                <a:gd name="T1" fmla="*/ 39 h 62"/>
                <a:gd name="T2" fmla="*/ 1578 w 2041"/>
                <a:gd name="T3" fmla="*/ 45 h 62"/>
                <a:gd name="T4" fmla="*/ 1011 w 2041"/>
                <a:gd name="T5" fmla="*/ 60 h 62"/>
                <a:gd name="T6" fmla="*/ 438 w 2041"/>
                <a:gd name="T7" fmla="*/ 57 h 62"/>
                <a:gd name="T8" fmla="*/ 0 w 2041"/>
                <a:gd name="T9" fmla="*/ 36 h 62"/>
                <a:gd name="T10" fmla="*/ 0 w 2041"/>
                <a:gd name="T11" fmla="*/ 3 h 62"/>
                <a:gd name="T12" fmla="*/ 210 w 2041"/>
                <a:gd name="T13" fmla="*/ 18 h 62"/>
                <a:gd name="T14" fmla="*/ 474 w 2041"/>
                <a:gd name="T15" fmla="*/ 21 h 62"/>
                <a:gd name="T16" fmla="*/ 678 w 2041"/>
                <a:gd name="T17" fmla="*/ 9 h 62"/>
                <a:gd name="T18" fmla="*/ 897 w 2041"/>
                <a:gd name="T19" fmla="*/ 9 h 62"/>
                <a:gd name="T20" fmla="*/ 1167 w 2041"/>
                <a:gd name="T21" fmla="*/ 30 h 62"/>
                <a:gd name="T22" fmla="*/ 1500 w 2041"/>
                <a:gd name="T23" fmla="*/ 24 h 62"/>
                <a:gd name="T24" fmla="*/ 1758 w 2041"/>
                <a:gd name="T25" fmla="*/ 3 h 62"/>
                <a:gd name="T26" fmla="*/ 1938 w 2041"/>
                <a:gd name="T27" fmla="*/ 18 h 62"/>
                <a:gd name="T28" fmla="*/ 2034 w 2041"/>
                <a:gd name="T29" fmla="*/ 33 h 62"/>
                <a:gd name="T30" fmla="*/ 1893 w 2041"/>
                <a:gd name="T31" fmla="*/ 39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8" name="Rectangle 29"/>
          <p:cNvSpPr>
            <a:spLocks noGrp="1" noChangeArrowheads="1"/>
          </p:cNvSpPr>
          <p:nvPr>
            <p:ph type="title"/>
          </p:nvPr>
        </p:nvSpPr>
        <p:spPr bwMode="auto">
          <a:xfrm>
            <a:off x="685800" y="7683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endParaRPr lang="en-GB" altLang="en-US" smtClean="0"/>
          </a:p>
        </p:txBody>
      </p:sp>
      <p:sp>
        <p:nvSpPr>
          <p:cNvPr id="1029" name="Rectangle 30"/>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30751" name="Rectangle 31"/>
          <p:cNvSpPr>
            <a:spLocks noGrp="1" noChangeArrowheads="1"/>
          </p:cNvSpPr>
          <p:nvPr>
            <p:ph type="dt" sz="half" idx="2"/>
          </p:nvPr>
        </p:nvSpPr>
        <p:spPr bwMode="auto">
          <a:xfrm>
            <a:off x="665163" y="636746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smtClean="0"/>
            </a:lvl1pPr>
          </a:lstStyle>
          <a:p>
            <a:pPr>
              <a:defRPr/>
            </a:pPr>
            <a:endParaRPr lang="en-GB" altLang="en-US"/>
          </a:p>
        </p:txBody>
      </p:sp>
      <p:sp>
        <p:nvSpPr>
          <p:cNvPr id="30752" name="Rectangle 32"/>
          <p:cNvSpPr>
            <a:spLocks noGrp="1" noChangeArrowheads="1"/>
          </p:cNvSpPr>
          <p:nvPr>
            <p:ph type="ftr" sz="quarter" idx="3"/>
          </p:nvPr>
        </p:nvSpPr>
        <p:spPr bwMode="auto">
          <a:xfrm>
            <a:off x="3103563" y="636746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smtClean="0"/>
            </a:lvl1pPr>
          </a:lstStyle>
          <a:p>
            <a:pPr>
              <a:defRPr/>
            </a:pPr>
            <a:endParaRPr lang="en-GB" altLang="en-US"/>
          </a:p>
        </p:txBody>
      </p:sp>
      <p:sp>
        <p:nvSpPr>
          <p:cNvPr id="30753" name="Rectangle 33"/>
          <p:cNvSpPr>
            <a:spLocks noGrp="1" noChangeArrowheads="1"/>
          </p:cNvSpPr>
          <p:nvPr>
            <p:ph type="sldNum" sz="quarter" idx="4"/>
          </p:nvPr>
        </p:nvSpPr>
        <p:spPr bwMode="auto">
          <a:xfrm>
            <a:off x="6532563" y="636746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lvl1pPr>
          </a:lstStyle>
          <a:p>
            <a:pPr>
              <a:defRPr/>
            </a:pPr>
            <a:fld id="{500F6143-A45B-4084-A0B8-5252074071DC}" type="slidenum">
              <a:rPr lang="en-GB" altLang="en-US" smtClean="0"/>
              <a:pPr>
                <a:defRPr/>
              </a:pPr>
              <a:t>‹#›</a:t>
            </a:fld>
            <a:endParaRPr lang="en-GB" altLang="en-US"/>
          </a:p>
        </p:txBody>
      </p:sp>
    </p:spTree>
    <p:extLst>
      <p:ext uri="{BB962C8B-B14F-4D97-AF65-F5344CB8AC3E}">
        <p14:creationId xmlns:p14="http://schemas.microsoft.com/office/powerpoint/2010/main" val="339594207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866" r:id="rId14"/>
    <p:sldLayoutId id="2147483905" r:id="rId15"/>
    <p:sldLayoutId id="2147483906" r:id="rId16"/>
    <p:sldLayoutId id="2147483907" r:id="rId17"/>
    <p:sldLayoutId id="2147483908" r:id="rId18"/>
    <p:sldLayoutId id="2147483909" r:id="rId19"/>
    <p:sldLayoutId id="2147483910" r:id="rId20"/>
    <p:sldLayoutId id="2147483911" r:id="rId21"/>
    <p:sldLayoutId id="2147483912" r:id="rId22"/>
    <p:sldLayoutId id="2147483914" r:id="rId23"/>
    <p:sldLayoutId id="2147483915" r:id="rId24"/>
  </p:sldLayoutIdLst>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ahoma" panose="020B0604030504040204" pitchFamily="34" charset="0"/>
        </a:defRPr>
      </a:lvl2pPr>
      <a:lvl3pPr algn="ctr" rtl="0" eaLnBrk="1" fontAlgn="base" hangingPunct="1">
        <a:spcBef>
          <a:spcPct val="0"/>
        </a:spcBef>
        <a:spcAft>
          <a:spcPct val="0"/>
        </a:spcAft>
        <a:defRPr sz="4400">
          <a:solidFill>
            <a:schemeClr val="tx2"/>
          </a:solidFill>
          <a:latin typeface="Tahoma" panose="020B0604030504040204" pitchFamily="34" charset="0"/>
        </a:defRPr>
      </a:lvl3pPr>
      <a:lvl4pPr algn="ctr" rtl="0" eaLnBrk="1" fontAlgn="base" hangingPunct="1">
        <a:spcBef>
          <a:spcPct val="0"/>
        </a:spcBef>
        <a:spcAft>
          <a:spcPct val="0"/>
        </a:spcAft>
        <a:defRPr sz="4400">
          <a:solidFill>
            <a:schemeClr val="tx2"/>
          </a:solidFill>
          <a:latin typeface="Tahoma" panose="020B0604030504040204" pitchFamily="34" charset="0"/>
        </a:defRPr>
      </a:lvl4pPr>
      <a:lvl5pPr algn="ctr" rtl="0" eaLnBrk="1" fontAlgn="base" hangingPunct="1">
        <a:spcBef>
          <a:spcPct val="0"/>
        </a:spcBef>
        <a:spcAft>
          <a:spcPct val="0"/>
        </a:spcAft>
        <a:defRPr sz="4400">
          <a:solidFill>
            <a:schemeClr val="tx2"/>
          </a:solidFill>
          <a:latin typeface="Tahoma" panose="020B0604030504040204" pitchFamily="34" charset="0"/>
        </a:defRPr>
      </a:lvl5pPr>
      <a:lvl6pPr marL="457200" algn="ctr" rtl="0" eaLnBrk="1" fontAlgn="base" hangingPunct="1">
        <a:spcBef>
          <a:spcPct val="0"/>
        </a:spcBef>
        <a:spcAft>
          <a:spcPct val="0"/>
        </a:spcAft>
        <a:defRPr sz="4400">
          <a:solidFill>
            <a:schemeClr val="tx2"/>
          </a:solidFill>
          <a:latin typeface="Tahoma" panose="020B0604030504040204" pitchFamily="34" charset="0"/>
        </a:defRPr>
      </a:lvl6pPr>
      <a:lvl7pPr marL="914400" algn="ctr" rtl="0" eaLnBrk="1" fontAlgn="base" hangingPunct="1">
        <a:spcBef>
          <a:spcPct val="0"/>
        </a:spcBef>
        <a:spcAft>
          <a:spcPct val="0"/>
        </a:spcAft>
        <a:defRPr sz="4400">
          <a:solidFill>
            <a:schemeClr val="tx2"/>
          </a:solidFill>
          <a:latin typeface="Tahoma" panose="020B0604030504040204" pitchFamily="34" charset="0"/>
        </a:defRPr>
      </a:lvl7pPr>
      <a:lvl8pPr marL="1371600" algn="ctr" rtl="0" eaLnBrk="1" fontAlgn="base" hangingPunct="1">
        <a:spcBef>
          <a:spcPct val="0"/>
        </a:spcBef>
        <a:spcAft>
          <a:spcPct val="0"/>
        </a:spcAft>
        <a:defRPr sz="4400">
          <a:solidFill>
            <a:schemeClr val="tx2"/>
          </a:solidFill>
          <a:latin typeface="Tahoma" panose="020B0604030504040204" pitchFamily="34" charset="0"/>
        </a:defRPr>
      </a:lvl8pPr>
      <a:lvl9pPr marL="1828800" algn="ctr" rtl="0" eaLnBrk="1" fontAlgn="base" hangingPunct="1">
        <a:spcBef>
          <a:spcPct val="0"/>
        </a:spcBef>
        <a:spcAft>
          <a:spcPct val="0"/>
        </a:spcAft>
        <a:defRPr sz="4400">
          <a:solidFill>
            <a:schemeClr val="tx2"/>
          </a:solidFill>
          <a:latin typeface="Tahoma" panose="020B0604030504040204" pitchFamily="34" charset="0"/>
        </a:defRPr>
      </a:lvl9pPr>
    </p:titleStyle>
    <p:bodyStyle>
      <a:lvl1pPr marL="342900" indent="-342900" algn="l" rtl="0" eaLnBrk="1" fontAlgn="base" hangingPunct="1">
        <a:spcBef>
          <a:spcPct val="20000"/>
        </a:spcBef>
        <a:spcAft>
          <a:spcPct val="0"/>
        </a:spcAft>
        <a:buSzPct val="90000"/>
        <a:buBlip>
          <a:blip r:embed="rId27"/>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80000"/>
        <a:buBlip>
          <a:blip r:embed="rId28"/>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SzPct val="70000"/>
        <a:buBlip>
          <a:blip r:embed="rId29"/>
        </a:buBlip>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SzPct val="70000"/>
        <a:buBlip>
          <a:blip r:embed="rId30"/>
        </a:buBlip>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SzPct val="70000"/>
        <a:buBlip>
          <a:blip r:embed="rId31"/>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5.xml"/><Relationship Id="rId1" Type="http://schemas.openxmlformats.org/officeDocument/2006/relationships/themeOverride" Target="../theme/themeOverride1.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5.xml"/><Relationship Id="rId1" Type="http://schemas.openxmlformats.org/officeDocument/2006/relationships/themeOverride" Target="../theme/themeOverride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pic>
        <p:nvPicPr>
          <p:cNvPr id="4" name="Picture 3"/>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9767747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2369127" y="301349"/>
            <a:ext cx="6485284" cy="369332"/>
          </a:xfrm>
          <a:prstGeom prst="rect">
            <a:avLst/>
          </a:prstGeom>
          <a:solidFill>
            <a:schemeClr val="bg1">
              <a:lumMod val="95000"/>
            </a:schemeClr>
          </a:solidFill>
        </p:spPr>
        <p:txBody>
          <a:bodyPr>
            <a:spAutoFit/>
          </a:bodyPr>
          <a:lstStyle/>
          <a:p>
            <a:pPr algn="r" rtl="1">
              <a:defRPr/>
            </a:pPr>
            <a:r>
              <a:rPr lang="fa-IR" sz="1800" b="1" dirty="0">
                <a:ln w="1905"/>
                <a:solidFill>
                  <a:srgbClr val="3399FF"/>
                </a:solidFill>
                <a:effectLst>
                  <a:innerShdw blurRad="69850" dist="43180" dir="5400000">
                    <a:srgbClr val="000000">
                      <a:alpha val="65000"/>
                    </a:srgbClr>
                  </a:innerShdw>
                </a:effectLst>
                <a:latin typeface="Verdana" pitchFamily="34" charset="0"/>
                <a:cs typeface="B Titr" panose="00000700000000000000" pitchFamily="2" charset="-78"/>
              </a:rPr>
              <a:t>برگزاری جلسات گروه‌های کانونی (فوکوس گروپ) در سطح دهستان و روستاها</a:t>
            </a:r>
          </a:p>
        </p:txBody>
      </p:sp>
      <p:sp>
        <p:nvSpPr>
          <p:cNvPr id="5" name="Content Placeholder 2"/>
          <p:cNvSpPr txBox="1">
            <a:spLocks/>
          </p:cNvSpPr>
          <p:nvPr/>
        </p:nvSpPr>
        <p:spPr>
          <a:xfrm>
            <a:off x="436563" y="1211263"/>
            <a:ext cx="8489950" cy="1916112"/>
          </a:xfrm>
          <a:prstGeom prst="rect">
            <a:avLst/>
          </a:prstGeom>
          <a:solidFill>
            <a:schemeClr val="accent1">
              <a:lumMod val="40000"/>
              <a:lumOff val="60000"/>
            </a:schemeClr>
          </a:solidFill>
          <a:ln>
            <a:solidFill>
              <a:schemeClr val="accent1"/>
            </a:solidFill>
          </a:ln>
        </p:spPr>
        <p:style>
          <a:lnRef idx="2">
            <a:schemeClr val="accent2"/>
          </a:lnRef>
          <a:fillRef idx="1">
            <a:schemeClr val="lt1"/>
          </a:fillRef>
          <a:effectRef idx="0">
            <a:schemeClr val="accent2"/>
          </a:effectRef>
          <a:fontRef idx="minor">
            <a:schemeClr val="dk1"/>
          </a:fontRef>
        </p:style>
        <p:txBody>
          <a:bodyPr>
            <a:normAutofit/>
          </a:bodyPr>
          <a:lstStyle>
            <a:lvl1pPr marL="342900" indent="-342900" algn="l" rtl="0" eaLnBrk="1" fontAlgn="base" hangingPunct="1">
              <a:spcBef>
                <a:spcPct val="20000"/>
              </a:spcBef>
              <a:spcAft>
                <a:spcPct val="0"/>
              </a:spcAft>
              <a:buSzPct val="90000"/>
              <a:buBlip>
                <a:blip r:embed="rId2"/>
              </a:buBlip>
              <a:defRPr sz="3200" kern="1200">
                <a:solidFill>
                  <a:schemeClr val="dk1"/>
                </a:solidFill>
                <a:latin typeface="+mn-lt"/>
                <a:ea typeface="+mn-ea"/>
                <a:cs typeface="+mn-cs"/>
              </a:defRPr>
            </a:lvl1pPr>
            <a:lvl2pPr marL="742950" indent="-285750" algn="l" rtl="0" eaLnBrk="1" fontAlgn="base" hangingPunct="1">
              <a:spcBef>
                <a:spcPct val="20000"/>
              </a:spcBef>
              <a:spcAft>
                <a:spcPct val="0"/>
              </a:spcAft>
              <a:buSzPct val="80000"/>
              <a:buBlip>
                <a:blip r:embed="rId3"/>
              </a:buBlip>
              <a:defRPr sz="2800" kern="1200">
                <a:solidFill>
                  <a:schemeClr val="dk1"/>
                </a:solidFill>
                <a:latin typeface="+mn-lt"/>
                <a:ea typeface="+mn-ea"/>
                <a:cs typeface="+mn-cs"/>
              </a:defRPr>
            </a:lvl2pPr>
            <a:lvl3pPr marL="1143000" indent="-228600" algn="l" rtl="0" eaLnBrk="1" fontAlgn="base" hangingPunct="1">
              <a:spcBef>
                <a:spcPct val="20000"/>
              </a:spcBef>
              <a:spcAft>
                <a:spcPct val="0"/>
              </a:spcAft>
              <a:buSzPct val="70000"/>
              <a:buBlip>
                <a:blip r:embed="rId4"/>
              </a:buBlip>
              <a:defRPr sz="2400" kern="1200">
                <a:solidFill>
                  <a:schemeClr val="dk1"/>
                </a:solidFill>
                <a:latin typeface="+mn-lt"/>
                <a:ea typeface="+mn-ea"/>
                <a:cs typeface="+mn-cs"/>
              </a:defRPr>
            </a:lvl3pPr>
            <a:lvl4pPr marL="1600200" indent="-228600" algn="l" rtl="0" eaLnBrk="1" fontAlgn="base" hangingPunct="1">
              <a:spcBef>
                <a:spcPct val="20000"/>
              </a:spcBef>
              <a:spcAft>
                <a:spcPct val="0"/>
              </a:spcAft>
              <a:buSzPct val="70000"/>
              <a:buBlip>
                <a:blip r:embed="rId5"/>
              </a:buBlip>
              <a:defRPr sz="2000" kern="1200">
                <a:solidFill>
                  <a:schemeClr val="dk1"/>
                </a:solidFill>
                <a:latin typeface="+mn-lt"/>
                <a:ea typeface="+mn-ea"/>
                <a:cs typeface="+mn-cs"/>
              </a:defRPr>
            </a:lvl4pPr>
            <a:lvl5pPr marL="2057400" indent="-228600" algn="l" rtl="0" eaLnBrk="1" fontAlgn="base" hangingPunct="1">
              <a:spcBef>
                <a:spcPct val="20000"/>
              </a:spcBef>
              <a:spcAft>
                <a:spcPct val="0"/>
              </a:spcAft>
              <a:buSzPct val="70000"/>
              <a:buBlip>
                <a:blip r:embed="rId6"/>
              </a:buBlip>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183213" indent="-456720" algn="just" rtl="1">
              <a:lnSpc>
                <a:spcPct val="107000"/>
              </a:lnSpc>
              <a:spcBef>
                <a:spcPts val="0"/>
              </a:spcBef>
              <a:buClr>
                <a:schemeClr val="accent5">
                  <a:lumMod val="75000"/>
                </a:schemeClr>
              </a:buClr>
              <a:buFont typeface="Wingdings" panose="05000000000000000000" pitchFamily="2" charset="2"/>
              <a:buChar char="v"/>
              <a:tabLst>
                <a:tab pos="3601734" algn="l"/>
              </a:tabLst>
              <a:defRPr/>
            </a:pPr>
            <a:r>
              <a:rPr lang="fa-IR" sz="1600" dirty="0" smtClean="0">
                <a:ea typeface="Calibri"/>
                <a:cs typeface="B Nazanin" panose="00000400000000000000" pitchFamily="2" charset="-78"/>
              </a:rPr>
              <a:t>در روستاهای </a:t>
            </a:r>
            <a:r>
              <a:rPr lang="fa-IR" sz="1600" u="sng" dirty="0" smtClean="0">
                <a:solidFill>
                  <a:srgbClr val="C00000"/>
                </a:solidFill>
                <a:ea typeface="Calibri"/>
                <a:cs typeface="B Nazanin" panose="00000400000000000000" pitchFamily="2" charset="-78"/>
              </a:rPr>
              <a:t>بالای 20 خانوار </a:t>
            </a:r>
            <a:r>
              <a:rPr lang="fa-IR" sz="1600" dirty="0" smtClean="0">
                <a:ea typeface="Calibri"/>
                <a:cs typeface="B Nazanin" panose="00000400000000000000" pitchFamily="2" charset="-78"/>
              </a:rPr>
              <a:t>مراجعه محلی به صورت روستا به روستا و کارگاه مشورتی و مشارکتی در هر روستا به صورت جداگانه در دفتر دهیاری یا مکانهای عمومی برگزار شد بدین ترتیب که در هر روستا 4 کارگروه با حداکثر 12 نفر متشکل از اعضای شورای اسلامی، دهیار، ریش سفیدان برگزار  گردید. </a:t>
            </a:r>
          </a:p>
          <a:p>
            <a:pPr marL="183213" indent="-456720" algn="just" rtl="1">
              <a:lnSpc>
                <a:spcPct val="107000"/>
              </a:lnSpc>
              <a:spcBef>
                <a:spcPts val="0"/>
              </a:spcBef>
              <a:buClr>
                <a:schemeClr val="accent5">
                  <a:lumMod val="75000"/>
                </a:schemeClr>
              </a:buClr>
              <a:buFont typeface="Wingdings" panose="05000000000000000000" pitchFamily="2" charset="2"/>
              <a:buChar char="v"/>
              <a:tabLst>
                <a:tab pos="3601734" algn="l"/>
              </a:tabLst>
              <a:defRPr/>
            </a:pPr>
            <a:endParaRPr lang="en-US" sz="2200" dirty="0" smtClean="0">
              <a:ea typeface="Calibri"/>
              <a:cs typeface="B Nazanin" panose="00000400000000000000" pitchFamily="2" charset="-78"/>
            </a:endParaRPr>
          </a:p>
          <a:p>
            <a:pPr marL="183213" indent="-456720" algn="just" rtl="1">
              <a:lnSpc>
                <a:spcPct val="107000"/>
              </a:lnSpc>
              <a:spcBef>
                <a:spcPts val="0"/>
              </a:spcBef>
              <a:buClr>
                <a:schemeClr val="accent5">
                  <a:lumMod val="75000"/>
                </a:schemeClr>
              </a:buClr>
              <a:buFont typeface="Wingdings" panose="05000000000000000000" pitchFamily="2" charset="2"/>
              <a:buChar char="v"/>
              <a:tabLst>
                <a:tab pos="3601734" algn="l"/>
              </a:tabLst>
              <a:defRPr/>
            </a:pPr>
            <a:r>
              <a:rPr lang="fa-IR" sz="1600" dirty="0" smtClean="0">
                <a:ea typeface="Calibri"/>
                <a:cs typeface="B Nazanin" panose="00000400000000000000" pitchFamily="2" charset="-78"/>
              </a:rPr>
              <a:t>کارگروههای مشارکتی روستاهای </a:t>
            </a:r>
            <a:r>
              <a:rPr lang="fa-IR" sz="1600" u="sng" dirty="0" smtClean="0">
                <a:solidFill>
                  <a:srgbClr val="C00000"/>
                </a:solidFill>
                <a:ea typeface="Calibri"/>
                <a:cs typeface="B Nazanin" panose="00000400000000000000" pitchFamily="2" charset="-78"/>
              </a:rPr>
              <a:t>پایین 20 خانوار </a:t>
            </a:r>
            <a:r>
              <a:rPr lang="fa-IR" sz="1600" dirty="0" smtClean="0">
                <a:ea typeface="Calibri"/>
                <a:cs typeface="B Nazanin" panose="00000400000000000000" pitchFamily="2" charset="-78"/>
              </a:rPr>
              <a:t>هم در قالب سه کارگروه با حداکثر 12 نفر در بخشداری منطقه متشکل از اعضای شورای اسلامی، دهیار، ریش سفیدان و مولوی­ها و ذینفع­های روستا برگزار شد.</a:t>
            </a:r>
            <a:endParaRPr lang="fa-IR" sz="1600" dirty="0">
              <a:ea typeface="Calibri"/>
              <a:cs typeface="B Nazanin" panose="00000400000000000000" pitchFamily="2" charset="-78"/>
            </a:endParaRPr>
          </a:p>
        </p:txBody>
      </p:sp>
      <p:graphicFrame>
        <p:nvGraphicFramePr>
          <p:cNvPr id="6" name="Table 5"/>
          <p:cNvGraphicFramePr>
            <a:graphicFrameLocks noGrp="1"/>
          </p:cNvGraphicFramePr>
          <p:nvPr/>
        </p:nvGraphicFramePr>
        <p:xfrm>
          <a:off x="601662" y="3478213"/>
          <a:ext cx="7658101" cy="2300287"/>
        </p:xfrm>
        <a:graphic>
          <a:graphicData uri="http://schemas.openxmlformats.org/drawingml/2006/table">
            <a:tbl>
              <a:tblPr rtl="1" firstRow="1" firstCol="1" bandRow="1"/>
              <a:tblGrid>
                <a:gridCol w="1024102">
                  <a:extLst>
                    <a:ext uri="{9D8B030D-6E8A-4147-A177-3AD203B41FA5}"/>
                  </a:extLst>
                </a:gridCol>
                <a:gridCol w="1415800">
                  <a:extLst>
                    <a:ext uri="{9D8B030D-6E8A-4147-A177-3AD203B41FA5}"/>
                  </a:extLst>
                </a:gridCol>
                <a:gridCol w="1229090">
                  <a:extLst>
                    <a:ext uri="{9D8B030D-6E8A-4147-A177-3AD203B41FA5}"/>
                  </a:extLst>
                </a:gridCol>
                <a:gridCol w="1794375">
                  <a:extLst>
                    <a:ext uri="{9D8B030D-6E8A-4147-A177-3AD203B41FA5}"/>
                  </a:extLst>
                </a:gridCol>
                <a:gridCol w="2194734">
                  <a:extLst>
                    <a:ext uri="{9D8B030D-6E8A-4147-A177-3AD203B41FA5}"/>
                  </a:extLst>
                </a:gridCol>
              </a:tblGrid>
              <a:tr h="533557">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نام </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تعداد گروه کانونی</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تعداد اعضا</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مکان برگزاری</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شرکت کننده از هر روستا</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extLst>
                  <a:ext uri="{0D108BD9-81ED-4DB2-BD59-A6C34878D82A}"/>
                </a:extLst>
              </a:tr>
              <a:tr h="890431">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بالای 20 خانوار</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4</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تا 12 نفر</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smtClean="0">
                          <a:solidFill>
                            <a:schemeClr val="tx1"/>
                          </a:solidFill>
                          <a:effectLst/>
                          <a:latin typeface="Times New Roman"/>
                          <a:ea typeface="Calibri"/>
                          <a:cs typeface="B Nazanin" panose="00000400000000000000" pitchFamily="2" charset="-78"/>
                        </a:rPr>
                        <a:t>تک به تک روستا</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اعضای شورای اسلامی، دهیار، ریش </a:t>
                      </a:r>
                      <a:r>
                        <a:rPr lang="fa-IR" sz="1400" b="1" kern="1200" dirty="0" smtClean="0">
                          <a:solidFill>
                            <a:schemeClr val="tx1"/>
                          </a:solidFill>
                          <a:effectLst/>
                          <a:latin typeface="Times New Roman"/>
                          <a:ea typeface="Calibri"/>
                          <a:cs typeface="B Nazanin" panose="00000400000000000000" pitchFamily="2" charset="-78"/>
                        </a:rPr>
                        <a:t>سفیدان، </a:t>
                      </a:r>
                      <a:r>
                        <a:rPr lang="fa-IR" sz="1400" b="1" kern="1200" dirty="0">
                          <a:solidFill>
                            <a:schemeClr val="tx1"/>
                          </a:solidFill>
                          <a:effectLst/>
                          <a:latin typeface="Times New Roman"/>
                          <a:ea typeface="Calibri"/>
                          <a:cs typeface="B Nazanin" panose="00000400000000000000" pitchFamily="2" charset="-78"/>
                        </a:rPr>
                        <a:t>ذینفع­های روستا </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extLst>
                  <a:ext uri="{0D108BD9-81ED-4DB2-BD59-A6C34878D82A}"/>
                </a:extLst>
              </a:tr>
              <a:tr h="876299">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پایین 20 خانوار</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3</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تا 12 نفر</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بخشداری</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اعضای شورای اسلامی، دهیار، ریش </a:t>
                      </a:r>
                      <a:r>
                        <a:rPr lang="fa-IR" sz="1400" b="1" kern="1200" dirty="0" smtClean="0">
                          <a:solidFill>
                            <a:schemeClr val="tx1"/>
                          </a:solidFill>
                          <a:effectLst/>
                          <a:latin typeface="Times New Roman"/>
                          <a:ea typeface="Calibri"/>
                          <a:cs typeface="B Nazanin" panose="00000400000000000000" pitchFamily="2" charset="-78"/>
                        </a:rPr>
                        <a:t>سفیدان، ذینفع­های </a:t>
                      </a:r>
                      <a:r>
                        <a:rPr lang="fa-IR" sz="1400" b="1" kern="1200" dirty="0">
                          <a:solidFill>
                            <a:schemeClr val="tx1"/>
                          </a:solidFill>
                          <a:effectLst/>
                          <a:latin typeface="Times New Roman"/>
                          <a:ea typeface="Calibri"/>
                          <a:cs typeface="B Nazanin" panose="00000400000000000000" pitchFamily="2" charset="-78"/>
                        </a:rPr>
                        <a:t>روستا</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extLst>
                  <a:ext uri="{0D108BD9-81ED-4DB2-BD59-A6C34878D82A}"/>
                </a:extLst>
              </a:tr>
            </a:tbl>
          </a:graphicData>
        </a:graphic>
      </p:graphicFrame>
    </p:spTree>
    <p:extLst>
      <p:ext uri="{BB962C8B-B14F-4D97-AF65-F5344CB8AC3E}">
        <p14:creationId xmlns:p14="http://schemas.microsoft.com/office/powerpoint/2010/main" val="6217491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a:xfrm>
            <a:off x="108845" y="6249193"/>
            <a:ext cx="8991599" cy="404813"/>
          </a:xfrm>
        </p:spPr>
      </p:sp>
      <p:sp>
        <p:nvSpPr>
          <p:cNvPr id="3" name="Picture Placeholder 2"/>
          <p:cNvSpPr>
            <a:spLocks noGrp="1"/>
          </p:cNvSpPr>
          <p:nvPr>
            <p:ph type="pic" sz="quarter" idx="14"/>
          </p:nvPr>
        </p:nvSpPr>
        <p:spPr>
          <a:xfrm>
            <a:off x="559695" y="6417468"/>
            <a:ext cx="1212850" cy="388938"/>
          </a:xfrm>
        </p:spPr>
      </p:sp>
      <p:pic>
        <p:nvPicPr>
          <p:cNvPr id="4" name="Picture 3" descr="E:\Manzume\عکس جلسه شوراها و دهیاریهای منظومه زنجان\جلسه بخشداری بخش مرکزی و زنجانرود97.8.24\عکس\IMG_11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8" y="4140184"/>
            <a:ext cx="2930207" cy="2024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64395" y="44040"/>
            <a:ext cx="2962140" cy="2023691"/>
          </a:xfrm>
          <a:prstGeom prst="rect">
            <a:avLst/>
          </a:prstGeom>
        </p:spPr>
      </p:pic>
      <p:sp>
        <p:nvSpPr>
          <p:cNvPr id="6" name="Rectangle 5"/>
          <p:cNvSpPr/>
          <p:nvPr/>
        </p:nvSpPr>
        <p:spPr>
          <a:xfrm>
            <a:off x="96328" y="92682"/>
            <a:ext cx="886781" cy="276999"/>
          </a:xfrm>
          <a:prstGeom prst="rect">
            <a:avLst/>
          </a:prstGeom>
          <a:solidFill>
            <a:schemeClr val="bg1"/>
          </a:solidFill>
        </p:spPr>
        <p:txBody>
          <a:bodyPr wrap="none">
            <a:spAutoFit/>
          </a:bodyPr>
          <a:lstStyle/>
          <a:p>
            <a:r>
              <a:rPr lang="en-US" sz="1200" b="1" dirty="0">
                <a:solidFill>
                  <a:srgbClr val="FF0000"/>
                </a:solidFill>
              </a:rPr>
              <a:t>1397/06/06</a:t>
            </a:r>
            <a:endParaRPr lang="en-US" sz="1200" b="1" dirty="0">
              <a:solidFill>
                <a:srgbClr val="FF0000"/>
              </a:solidFill>
              <a:effectLst/>
            </a:endParaRPr>
          </a:p>
        </p:txBody>
      </p:sp>
      <p:pic>
        <p:nvPicPr>
          <p:cNvPr id="7" name="Picture 6"/>
          <p:cNvPicPr>
            <a:picLocks noChangeAspect="1"/>
          </p:cNvPicPr>
          <p:nvPr/>
        </p:nvPicPr>
        <p:blipFill>
          <a:blip r:embed="rId4"/>
          <a:stretch>
            <a:fillRect/>
          </a:stretch>
        </p:blipFill>
        <p:spPr>
          <a:xfrm>
            <a:off x="3103808" y="2152554"/>
            <a:ext cx="2700369" cy="2080490"/>
          </a:xfrm>
          <a:prstGeom prst="rect">
            <a:avLst/>
          </a:prstGeom>
        </p:spPr>
      </p:pic>
      <p:sp>
        <p:nvSpPr>
          <p:cNvPr id="8" name="Rectangle 7"/>
          <p:cNvSpPr/>
          <p:nvPr/>
        </p:nvSpPr>
        <p:spPr>
          <a:xfrm>
            <a:off x="3135742" y="2228576"/>
            <a:ext cx="794611" cy="276999"/>
          </a:xfrm>
          <a:prstGeom prst="rect">
            <a:avLst/>
          </a:prstGeom>
          <a:solidFill>
            <a:schemeClr val="bg1"/>
          </a:solidFill>
        </p:spPr>
        <p:txBody>
          <a:bodyPr wrap="square">
            <a:spAutoFit/>
          </a:bodyPr>
          <a:lstStyle/>
          <a:p>
            <a:r>
              <a:rPr lang="en-US" sz="1200" b="1" dirty="0">
                <a:solidFill>
                  <a:srgbClr val="FF0000"/>
                </a:solidFill>
              </a:rPr>
              <a:t>97/11/04</a:t>
            </a:r>
            <a:endParaRPr lang="en-US" sz="1200" b="1" dirty="0">
              <a:solidFill>
                <a:srgbClr val="FF0000"/>
              </a:solidFill>
              <a:effectLst/>
            </a:endParaRPr>
          </a:p>
        </p:txBody>
      </p:sp>
      <p:sp>
        <p:nvSpPr>
          <p:cNvPr id="9" name="Rectangle 8"/>
          <p:cNvSpPr/>
          <p:nvPr/>
        </p:nvSpPr>
        <p:spPr>
          <a:xfrm>
            <a:off x="210153" y="4193660"/>
            <a:ext cx="2422966" cy="276999"/>
          </a:xfrm>
          <a:prstGeom prst="rect">
            <a:avLst/>
          </a:prstGeom>
          <a:solidFill>
            <a:schemeClr val="bg1"/>
          </a:solidFill>
        </p:spPr>
        <p:txBody>
          <a:bodyPr wrap="square">
            <a:spAutoFit/>
          </a:bodyPr>
          <a:lstStyle/>
          <a:p>
            <a:pPr algn="r">
              <a:defRPr/>
            </a:pPr>
            <a:r>
              <a:rPr lang="fa-IR" sz="1200" dirty="0" smtClean="0">
                <a:ln w="1905"/>
                <a:solidFill>
                  <a:srgbClr val="FF0000"/>
                </a:solidFill>
                <a:effectLst>
                  <a:innerShdw blurRad="69850" dist="43180" dir="5400000">
                    <a:srgbClr val="000000">
                      <a:alpha val="65000"/>
                    </a:srgbClr>
                  </a:innerShdw>
                </a:effectLst>
                <a:cs typeface="B Titr" panose="00000700000000000000" pitchFamily="2" charset="-78"/>
              </a:rPr>
              <a:t>بخشداری </a:t>
            </a:r>
            <a:r>
              <a:rPr lang="fa-IR" sz="1200" dirty="0">
                <a:ln w="1905"/>
                <a:solidFill>
                  <a:srgbClr val="FF0000"/>
                </a:solidFill>
                <a:effectLst>
                  <a:innerShdw blurRad="69850" dist="43180" dir="5400000">
                    <a:srgbClr val="000000">
                      <a:alpha val="65000"/>
                    </a:srgbClr>
                  </a:innerShdw>
                </a:effectLst>
                <a:cs typeface="B Titr" panose="00000700000000000000" pitchFamily="2" charset="-78"/>
              </a:rPr>
              <a:t>زنجان مرکزی(97/8/24) </a:t>
            </a:r>
            <a:endParaRPr lang="en-US" sz="1200" dirty="0">
              <a:ln w="1905"/>
              <a:solidFill>
                <a:srgbClr val="FF0000"/>
              </a:solidFill>
              <a:effectLst>
                <a:innerShdw blurRad="69850" dist="43180" dir="5400000">
                  <a:srgbClr val="000000">
                    <a:alpha val="65000"/>
                  </a:srgbClr>
                </a:innerShdw>
              </a:effectLst>
              <a:cs typeface="B Titr" panose="00000700000000000000" pitchFamily="2" charset="-78"/>
            </a:endParaRPr>
          </a:p>
        </p:txBody>
      </p:sp>
      <p:pic>
        <p:nvPicPr>
          <p:cNvPr id="10" name="Picture 9"/>
          <p:cNvPicPr>
            <a:picLocks noChangeAspect="1"/>
          </p:cNvPicPr>
          <p:nvPr/>
        </p:nvPicPr>
        <p:blipFill>
          <a:blip r:embed="rId5"/>
          <a:stretch>
            <a:fillRect/>
          </a:stretch>
        </p:blipFill>
        <p:spPr>
          <a:xfrm>
            <a:off x="3103808" y="12314"/>
            <a:ext cx="2700369" cy="2055417"/>
          </a:xfrm>
          <a:prstGeom prst="rect">
            <a:avLst/>
          </a:prstGeom>
        </p:spPr>
      </p:pic>
      <p:sp>
        <p:nvSpPr>
          <p:cNvPr id="11" name="Rectangle 10"/>
          <p:cNvSpPr/>
          <p:nvPr/>
        </p:nvSpPr>
        <p:spPr>
          <a:xfrm>
            <a:off x="3107692" y="70791"/>
            <a:ext cx="822661" cy="307777"/>
          </a:xfrm>
          <a:prstGeom prst="rect">
            <a:avLst/>
          </a:prstGeom>
          <a:solidFill>
            <a:schemeClr val="bg1"/>
          </a:solidFill>
          <a:ln>
            <a:noFill/>
          </a:ln>
        </p:spPr>
        <p:txBody>
          <a:bodyPr wrap="none">
            <a:spAutoFit/>
          </a:bodyPr>
          <a:lstStyle/>
          <a:p>
            <a:r>
              <a:rPr lang="en-US" sz="1400" b="1" dirty="0">
                <a:solidFill>
                  <a:srgbClr val="FF0000"/>
                </a:solidFill>
              </a:rPr>
              <a:t>97/09/28</a:t>
            </a:r>
            <a:endParaRPr lang="en-US" sz="1400" b="1" dirty="0">
              <a:solidFill>
                <a:srgbClr val="FF0000"/>
              </a:solidFill>
              <a:effectLst/>
            </a:endParaRPr>
          </a:p>
        </p:txBody>
      </p:sp>
      <p:pic>
        <p:nvPicPr>
          <p:cNvPr id="12" name="Picture 11"/>
          <p:cNvPicPr>
            <a:picLocks noChangeAspect="1"/>
          </p:cNvPicPr>
          <p:nvPr/>
        </p:nvPicPr>
        <p:blipFill>
          <a:blip r:embed="rId6"/>
          <a:stretch>
            <a:fillRect/>
          </a:stretch>
        </p:blipFill>
        <p:spPr>
          <a:xfrm>
            <a:off x="64394" y="2185057"/>
            <a:ext cx="2962141" cy="1870305"/>
          </a:xfrm>
          <a:prstGeom prst="rect">
            <a:avLst/>
          </a:prstGeom>
        </p:spPr>
      </p:pic>
      <p:sp>
        <p:nvSpPr>
          <p:cNvPr id="13" name="Rectangle 12"/>
          <p:cNvSpPr/>
          <p:nvPr/>
        </p:nvSpPr>
        <p:spPr>
          <a:xfrm>
            <a:off x="64395" y="2185058"/>
            <a:ext cx="830073" cy="315259"/>
          </a:xfrm>
          <a:prstGeom prst="rect">
            <a:avLst/>
          </a:prstGeom>
          <a:solidFill>
            <a:schemeClr val="bg1"/>
          </a:solidFill>
          <a:ln>
            <a:noFill/>
          </a:ln>
        </p:spPr>
        <p:txBody>
          <a:bodyPr wrap="square">
            <a:spAutoFit/>
          </a:bodyPr>
          <a:lstStyle/>
          <a:p>
            <a:r>
              <a:rPr lang="en-US" sz="1400" b="1" dirty="0">
                <a:solidFill>
                  <a:srgbClr val="FF0000"/>
                </a:solidFill>
              </a:rPr>
              <a:t>97/7/21</a:t>
            </a:r>
            <a:endParaRPr lang="en-US" sz="1400" b="1" dirty="0">
              <a:solidFill>
                <a:srgbClr val="FF0000"/>
              </a:solidFill>
              <a:effectLst/>
            </a:endParaRPr>
          </a:p>
        </p:txBody>
      </p:sp>
      <p:pic>
        <p:nvPicPr>
          <p:cNvPr id="14" name="Picture 13"/>
          <p:cNvPicPr>
            <a:picLocks noChangeAspect="1"/>
          </p:cNvPicPr>
          <p:nvPr/>
        </p:nvPicPr>
        <p:blipFill>
          <a:blip r:embed="rId7"/>
          <a:stretch>
            <a:fillRect/>
          </a:stretch>
        </p:blipFill>
        <p:spPr>
          <a:xfrm>
            <a:off x="5876890" y="627780"/>
            <a:ext cx="3202647" cy="1897081"/>
          </a:xfrm>
          <a:prstGeom prst="rect">
            <a:avLst/>
          </a:prstGeom>
        </p:spPr>
      </p:pic>
      <p:sp>
        <p:nvSpPr>
          <p:cNvPr id="15" name="Rectangle 14"/>
          <p:cNvSpPr/>
          <p:nvPr/>
        </p:nvSpPr>
        <p:spPr>
          <a:xfrm>
            <a:off x="5900992" y="643934"/>
            <a:ext cx="822661" cy="307777"/>
          </a:xfrm>
          <a:prstGeom prst="rect">
            <a:avLst/>
          </a:prstGeom>
          <a:solidFill>
            <a:schemeClr val="bg1"/>
          </a:solidFill>
        </p:spPr>
        <p:txBody>
          <a:bodyPr wrap="none">
            <a:spAutoFit/>
          </a:bodyPr>
          <a:lstStyle/>
          <a:p>
            <a:r>
              <a:rPr lang="en-US" sz="1400" b="1" dirty="0">
                <a:solidFill>
                  <a:srgbClr val="FF0000"/>
                </a:solidFill>
              </a:rPr>
              <a:t>98/03/30</a:t>
            </a:r>
            <a:endParaRPr lang="en-US" sz="1400" b="1" dirty="0">
              <a:solidFill>
                <a:srgbClr val="FF0000"/>
              </a:solidFill>
              <a:effectLst/>
            </a:endParaRPr>
          </a:p>
        </p:txBody>
      </p:sp>
      <p:pic>
        <p:nvPicPr>
          <p:cNvPr id="16" name="Picture 15"/>
          <p:cNvPicPr>
            <a:picLocks noChangeAspect="1"/>
          </p:cNvPicPr>
          <p:nvPr/>
        </p:nvPicPr>
        <p:blipFill>
          <a:blip r:embed="rId8"/>
          <a:stretch>
            <a:fillRect/>
          </a:stretch>
        </p:blipFill>
        <p:spPr>
          <a:xfrm>
            <a:off x="3103807" y="4338081"/>
            <a:ext cx="2748729" cy="1911112"/>
          </a:xfrm>
          <a:prstGeom prst="rect">
            <a:avLst/>
          </a:prstGeom>
        </p:spPr>
      </p:pic>
      <p:sp>
        <p:nvSpPr>
          <p:cNvPr id="17" name="Rectangle 16"/>
          <p:cNvSpPr/>
          <p:nvPr/>
        </p:nvSpPr>
        <p:spPr>
          <a:xfrm>
            <a:off x="3103807" y="4332159"/>
            <a:ext cx="915635" cy="338554"/>
          </a:xfrm>
          <a:prstGeom prst="rect">
            <a:avLst/>
          </a:prstGeom>
          <a:solidFill>
            <a:schemeClr val="bg1"/>
          </a:solidFill>
          <a:ln>
            <a:noFill/>
          </a:ln>
        </p:spPr>
        <p:txBody>
          <a:bodyPr wrap="none">
            <a:spAutoFit/>
          </a:bodyPr>
          <a:lstStyle/>
          <a:p>
            <a:r>
              <a:rPr lang="en-US" sz="1600" b="1" dirty="0">
                <a:solidFill>
                  <a:srgbClr val="FF0000"/>
                </a:solidFill>
              </a:rPr>
              <a:t>98/02/05</a:t>
            </a:r>
            <a:endParaRPr lang="en-US" sz="1600" b="1" dirty="0">
              <a:solidFill>
                <a:srgbClr val="FF0000"/>
              </a:solidFill>
              <a:effectLst/>
            </a:endParaRPr>
          </a:p>
        </p:txBody>
      </p:sp>
      <p:pic>
        <p:nvPicPr>
          <p:cNvPr id="18" name="Picture 17"/>
          <p:cNvPicPr>
            <a:picLocks noChangeAspect="1"/>
          </p:cNvPicPr>
          <p:nvPr/>
        </p:nvPicPr>
        <p:blipFill>
          <a:blip r:embed="rId9"/>
          <a:stretch>
            <a:fillRect/>
          </a:stretch>
        </p:blipFill>
        <p:spPr>
          <a:xfrm>
            <a:off x="5888113" y="2655433"/>
            <a:ext cx="3191424" cy="1676726"/>
          </a:xfrm>
          <a:prstGeom prst="rect">
            <a:avLst/>
          </a:prstGeom>
        </p:spPr>
      </p:pic>
      <p:sp>
        <p:nvSpPr>
          <p:cNvPr id="19" name="Rectangle 18"/>
          <p:cNvSpPr/>
          <p:nvPr/>
        </p:nvSpPr>
        <p:spPr>
          <a:xfrm>
            <a:off x="5888113" y="2609926"/>
            <a:ext cx="2688557" cy="338554"/>
          </a:xfrm>
          <a:prstGeom prst="rect">
            <a:avLst/>
          </a:prstGeom>
          <a:solidFill>
            <a:schemeClr val="bg1"/>
          </a:solidFill>
          <a:ln>
            <a:noFill/>
          </a:ln>
        </p:spPr>
        <p:txBody>
          <a:bodyPr wrap="none">
            <a:spAutoFit/>
          </a:bodyPr>
          <a:lstStyle/>
          <a:p>
            <a:r>
              <a:rPr lang="en-US" sz="1600" b="1" dirty="0" smtClean="0">
                <a:solidFill>
                  <a:srgbClr val="FF0000"/>
                </a:solidFill>
              </a:rPr>
              <a:t>98/07/03</a:t>
            </a:r>
            <a:r>
              <a:rPr lang="fa-IR" sz="1600" b="1" dirty="0" smtClean="0">
                <a:solidFill>
                  <a:srgbClr val="FF0000"/>
                </a:solidFill>
              </a:rPr>
              <a:t>  جلسه منظومه زنجانرود </a:t>
            </a:r>
            <a:endParaRPr lang="en-US" sz="1600" b="1" dirty="0">
              <a:solidFill>
                <a:srgbClr val="FF0000"/>
              </a:solidFill>
              <a:effectLst/>
            </a:endParaRPr>
          </a:p>
        </p:txBody>
      </p:sp>
      <p:pic>
        <p:nvPicPr>
          <p:cNvPr id="20" name="Picture 19"/>
          <p:cNvPicPr>
            <a:picLocks noChangeAspect="1"/>
          </p:cNvPicPr>
          <p:nvPr/>
        </p:nvPicPr>
        <p:blipFill>
          <a:blip r:embed="rId10"/>
          <a:stretch>
            <a:fillRect/>
          </a:stretch>
        </p:blipFill>
        <p:spPr>
          <a:xfrm>
            <a:off x="5966438" y="4411688"/>
            <a:ext cx="3113099" cy="1837505"/>
          </a:xfrm>
          <a:prstGeom prst="rect">
            <a:avLst/>
          </a:prstGeom>
        </p:spPr>
      </p:pic>
      <p:sp>
        <p:nvSpPr>
          <p:cNvPr id="21" name="Rectangle 20"/>
          <p:cNvSpPr/>
          <p:nvPr/>
        </p:nvSpPr>
        <p:spPr>
          <a:xfrm>
            <a:off x="5970322" y="4454913"/>
            <a:ext cx="822661" cy="307777"/>
          </a:xfrm>
          <a:prstGeom prst="rect">
            <a:avLst/>
          </a:prstGeom>
          <a:solidFill>
            <a:schemeClr val="bg1"/>
          </a:solidFill>
          <a:ln>
            <a:noFill/>
          </a:ln>
        </p:spPr>
        <p:txBody>
          <a:bodyPr wrap="none">
            <a:spAutoFit/>
          </a:bodyPr>
          <a:lstStyle/>
          <a:p>
            <a:r>
              <a:rPr lang="en-US" sz="1400" b="1" dirty="0" smtClean="0">
                <a:solidFill>
                  <a:srgbClr val="FF0000"/>
                </a:solidFill>
              </a:rPr>
              <a:t>99/02/31</a:t>
            </a:r>
            <a:endParaRPr lang="en-US" sz="1400" b="1" dirty="0">
              <a:solidFill>
                <a:srgbClr val="FF0000"/>
              </a:solidFill>
              <a:effectLst/>
            </a:endParaRPr>
          </a:p>
        </p:txBody>
      </p:sp>
      <p:sp>
        <p:nvSpPr>
          <p:cNvPr id="22" name="Title 1"/>
          <p:cNvSpPr txBox="1">
            <a:spLocks/>
          </p:cNvSpPr>
          <p:nvPr/>
        </p:nvSpPr>
        <p:spPr bwMode="black">
          <a:xfrm>
            <a:off x="5804178" y="152771"/>
            <a:ext cx="3176046" cy="373232"/>
          </a:xfrm>
          <a:prstGeom prst="rect">
            <a:avLst/>
          </a:prstGeom>
          <a:solidFill>
            <a:schemeClr val="bg1">
              <a:lumMod val="95000"/>
            </a:schemeClr>
          </a:solidFill>
          <a:ln>
            <a:noFill/>
          </a:ln>
          <a:extLst/>
        </p:spPr>
        <p:txBody>
          <a:bodyPr anchor="ctr"/>
          <a:lstStyle>
            <a:lvl1pPr algn="l" rtl="1" eaLnBrk="0" fontAlgn="base" hangingPunct="0">
              <a:spcBef>
                <a:spcPct val="0"/>
              </a:spcBef>
              <a:spcAft>
                <a:spcPct val="0"/>
              </a:spcAft>
              <a:defRPr sz="2800" b="1">
                <a:solidFill>
                  <a:schemeClr val="accent2"/>
                </a:solidFill>
                <a:latin typeface="+mj-lt"/>
                <a:ea typeface="+mj-ea"/>
                <a:cs typeface="+mj-cs"/>
              </a:defRPr>
            </a:lvl1pPr>
            <a:lvl2pPr algn="l" rtl="1" eaLnBrk="0" fontAlgn="base" hangingPunct="0">
              <a:spcBef>
                <a:spcPct val="0"/>
              </a:spcBef>
              <a:spcAft>
                <a:spcPct val="0"/>
              </a:spcAft>
              <a:defRPr sz="2800" b="1">
                <a:solidFill>
                  <a:schemeClr val="accent2"/>
                </a:solidFill>
                <a:latin typeface="Verdana" pitchFamily="34" charset="0"/>
              </a:defRPr>
            </a:lvl2pPr>
            <a:lvl3pPr algn="l" rtl="1" eaLnBrk="0" fontAlgn="base" hangingPunct="0">
              <a:spcBef>
                <a:spcPct val="0"/>
              </a:spcBef>
              <a:spcAft>
                <a:spcPct val="0"/>
              </a:spcAft>
              <a:defRPr sz="2800" b="1">
                <a:solidFill>
                  <a:schemeClr val="accent2"/>
                </a:solidFill>
                <a:latin typeface="Verdana" pitchFamily="34" charset="0"/>
              </a:defRPr>
            </a:lvl3pPr>
            <a:lvl4pPr algn="l" rtl="1" eaLnBrk="0" fontAlgn="base" hangingPunct="0">
              <a:spcBef>
                <a:spcPct val="0"/>
              </a:spcBef>
              <a:spcAft>
                <a:spcPct val="0"/>
              </a:spcAft>
              <a:defRPr sz="2800" b="1">
                <a:solidFill>
                  <a:schemeClr val="accent2"/>
                </a:solidFill>
                <a:latin typeface="Verdana" pitchFamily="34" charset="0"/>
              </a:defRPr>
            </a:lvl4pPr>
            <a:lvl5pPr algn="l" rtl="1" eaLnBrk="0" fontAlgn="base" hangingPunct="0">
              <a:spcBef>
                <a:spcPct val="0"/>
              </a:spcBef>
              <a:spcAft>
                <a:spcPct val="0"/>
              </a:spcAft>
              <a:defRPr sz="2800" b="1">
                <a:solidFill>
                  <a:schemeClr val="accent2"/>
                </a:solidFill>
                <a:latin typeface="Verdana" pitchFamily="34" charset="0"/>
              </a:defRPr>
            </a:lvl5pPr>
            <a:lvl6pPr marL="457200" algn="l" rtl="1" eaLnBrk="1" fontAlgn="base" hangingPunct="1">
              <a:spcBef>
                <a:spcPct val="0"/>
              </a:spcBef>
              <a:spcAft>
                <a:spcPct val="0"/>
              </a:spcAft>
              <a:defRPr sz="2800" b="1">
                <a:solidFill>
                  <a:schemeClr val="accent2"/>
                </a:solidFill>
                <a:latin typeface="Verdana" pitchFamily="34" charset="0"/>
              </a:defRPr>
            </a:lvl6pPr>
            <a:lvl7pPr marL="914400" algn="l" rtl="1" eaLnBrk="1" fontAlgn="base" hangingPunct="1">
              <a:spcBef>
                <a:spcPct val="0"/>
              </a:spcBef>
              <a:spcAft>
                <a:spcPct val="0"/>
              </a:spcAft>
              <a:defRPr sz="2800" b="1">
                <a:solidFill>
                  <a:schemeClr val="accent2"/>
                </a:solidFill>
                <a:latin typeface="Verdana" pitchFamily="34" charset="0"/>
              </a:defRPr>
            </a:lvl7pPr>
            <a:lvl8pPr marL="1371600" algn="l" rtl="1" eaLnBrk="1" fontAlgn="base" hangingPunct="1">
              <a:spcBef>
                <a:spcPct val="0"/>
              </a:spcBef>
              <a:spcAft>
                <a:spcPct val="0"/>
              </a:spcAft>
              <a:defRPr sz="2800" b="1">
                <a:solidFill>
                  <a:schemeClr val="accent2"/>
                </a:solidFill>
                <a:latin typeface="Verdana" pitchFamily="34" charset="0"/>
              </a:defRPr>
            </a:lvl8pPr>
            <a:lvl9pPr marL="1828800" algn="l" rtl="1" eaLnBrk="1" fontAlgn="base" hangingPunct="1">
              <a:spcBef>
                <a:spcPct val="0"/>
              </a:spcBef>
              <a:spcAft>
                <a:spcPct val="0"/>
              </a:spcAft>
              <a:defRPr sz="2800" b="1">
                <a:solidFill>
                  <a:schemeClr val="accent2"/>
                </a:solidFill>
                <a:latin typeface="Verdana" pitchFamily="34" charset="0"/>
              </a:defRPr>
            </a:lvl9pPr>
          </a:lstStyle>
          <a:p>
            <a:pPr algn="r">
              <a:defRPr/>
            </a:pPr>
            <a:r>
              <a:rPr lang="fa-IR" sz="1400" dirty="0" smtClean="0">
                <a:ln w="1905"/>
                <a:solidFill>
                  <a:schemeClr val="tx2"/>
                </a:solidFill>
                <a:effectLst>
                  <a:innerShdw blurRad="69850" dist="43180" dir="5400000">
                    <a:srgbClr val="000000">
                      <a:alpha val="65000"/>
                    </a:srgbClr>
                  </a:innerShdw>
                </a:effectLst>
                <a:ea typeface="+mn-ea"/>
                <a:cs typeface="B Titr" panose="00000700000000000000" pitchFamily="2" charset="-78"/>
              </a:rPr>
              <a:t>نمونه جلسات برگزار شده در رابطه با منظومه ها</a:t>
            </a:r>
            <a:endParaRPr lang="en-US" sz="1400" dirty="0">
              <a:ln w="1905"/>
              <a:solidFill>
                <a:schemeClr val="tx2"/>
              </a:solidFill>
              <a:effectLst>
                <a:innerShdw blurRad="69850" dist="43180" dir="5400000">
                  <a:srgbClr val="000000">
                    <a:alpha val="65000"/>
                  </a:srgbClr>
                </a:innerShdw>
              </a:effectLst>
              <a:ea typeface="+mn-ea"/>
              <a:cs typeface="B Titr" panose="00000700000000000000" pitchFamily="2" charset="-78"/>
            </a:endParaRPr>
          </a:p>
        </p:txBody>
      </p:sp>
    </p:spTree>
    <p:extLst>
      <p:ext uri="{BB962C8B-B14F-4D97-AF65-F5344CB8AC3E}">
        <p14:creationId xmlns:p14="http://schemas.microsoft.com/office/powerpoint/2010/main" val="26378929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ounded Rectangle 3">
            <a:hlinkClick r:id="" action="ppaction://noaction"/>
          </p:cNvPr>
          <p:cNvSpPr/>
          <p:nvPr/>
        </p:nvSpPr>
        <p:spPr>
          <a:xfrm>
            <a:off x="6833151" y="1472825"/>
            <a:ext cx="1339619" cy="793506"/>
          </a:xfrm>
          <a:prstGeom prst="roundRect">
            <a:avLst/>
          </a:prstGeom>
          <a:solidFill>
            <a:srgbClr val="CCECFF"/>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fa-IR" sz="1600" dirty="0">
                <a:solidFill>
                  <a:schemeClr val="tx1"/>
                </a:solidFill>
                <a:cs typeface="B Titr" panose="00000700000000000000" pitchFamily="2" charset="-78"/>
              </a:rPr>
              <a:t>شناخت بخش های مورد مطالعه </a:t>
            </a:r>
            <a:endParaRPr lang="en-US" sz="1600" dirty="0">
              <a:solidFill>
                <a:schemeClr val="tx1"/>
              </a:solidFill>
              <a:cs typeface="B Titr" panose="00000700000000000000" pitchFamily="2" charset="-78"/>
            </a:endParaRPr>
          </a:p>
        </p:txBody>
      </p:sp>
      <p:sp>
        <p:nvSpPr>
          <p:cNvPr id="5" name="Rounded Rectangle 4"/>
          <p:cNvSpPr/>
          <p:nvPr/>
        </p:nvSpPr>
        <p:spPr>
          <a:xfrm>
            <a:off x="6861540" y="2905901"/>
            <a:ext cx="1339619" cy="793506"/>
          </a:xfrm>
          <a:prstGeom prst="roundRect">
            <a:avLst/>
          </a:prstGeom>
          <a:solidFill>
            <a:srgbClr val="CCECFF"/>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fa-IR" sz="1600" dirty="0">
                <a:solidFill>
                  <a:schemeClr val="tx1"/>
                </a:solidFill>
                <a:cs typeface="B Titr" panose="00000700000000000000" pitchFamily="2" charset="-78"/>
              </a:rPr>
              <a:t>تجزیه و تحلیل اطلاعات</a:t>
            </a:r>
            <a:endParaRPr lang="en-US" sz="1600" dirty="0">
              <a:solidFill>
                <a:schemeClr val="tx1"/>
              </a:solidFill>
              <a:cs typeface="B Titr" panose="00000700000000000000" pitchFamily="2" charset="-78"/>
            </a:endParaRPr>
          </a:p>
        </p:txBody>
      </p:sp>
      <p:sp>
        <p:nvSpPr>
          <p:cNvPr id="6" name="Rounded Rectangle 5"/>
          <p:cNvSpPr/>
          <p:nvPr/>
        </p:nvSpPr>
        <p:spPr>
          <a:xfrm>
            <a:off x="6833152" y="4508389"/>
            <a:ext cx="1339619" cy="793506"/>
          </a:xfrm>
          <a:prstGeom prst="roundRect">
            <a:avLst/>
          </a:prstGeom>
          <a:solidFill>
            <a:srgbClr val="CCECFF"/>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fa-IR" sz="1600" dirty="0">
                <a:solidFill>
                  <a:schemeClr val="tx1"/>
                </a:solidFill>
                <a:cs typeface="B Titr" panose="00000700000000000000" pitchFamily="2" charset="-78"/>
              </a:rPr>
              <a:t>ارائه پیشنهادات</a:t>
            </a:r>
            <a:endParaRPr lang="en-US" sz="1600" dirty="0">
              <a:solidFill>
                <a:schemeClr val="tx1"/>
              </a:solidFill>
              <a:cs typeface="B Titr" panose="00000700000000000000" pitchFamily="2" charset="-78"/>
            </a:endParaRPr>
          </a:p>
        </p:txBody>
      </p:sp>
      <p:sp>
        <p:nvSpPr>
          <p:cNvPr id="7" name="Down Arrow 6"/>
          <p:cNvSpPr/>
          <p:nvPr/>
        </p:nvSpPr>
        <p:spPr>
          <a:xfrm>
            <a:off x="7261225" y="2408238"/>
            <a:ext cx="300038" cy="412750"/>
          </a:xfrm>
          <a:prstGeom prst="downArrow">
            <a:avLst/>
          </a:prstGeom>
          <a:solidFill>
            <a:srgbClr val="CCECFF"/>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schemeClr val="tx1"/>
              </a:solidFill>
              <a:cs typeface="B Titr" panose="00000700000000000000" pitchFamily="2" charset="-78"/>
            </a:endParaRPr>
          </a:p>
        </p:txBody>
      </p:sp>
      <p:sp>
        <p:nvSpPr>
          <p:cNvPr id="8" name="Down Arrow 7"/>
          <p:cNvSpPr/>
          <p:nvPr/>
        </p:nvSpPr>
        <p:spPr>
          <a:xfrm>
            <a:off x="7261225" y="3862388"/>
            <a:ext cx="300038" cy="476250"/>
          </a:xfrm>
          <a:prstGeom prst="downArrow">
            <a:avLst/>
          </a:prstGeom>
          <a:solidFill>
            <a:srgbClr val="CCECFF"/>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schemeClr val="tx1"/>
              </a:solidFill>
              <a:cs typeface="B Titr" panose="00000700000000000000" pitchFamily="2" charset="-78"/>
            </a:endParaRPr>
          </a:p>
        </p:txBody>
      </p:sp>
      <p:sp>
        <p:nvSpPr>
          <p:cNvPr id="9" name="Rounded Rectangle 8"/>
          <p:cNvSpPr/>
          <p:nvPr/>
        </p:nvSpPr>
        <p:spPr>
          <a:xfrm>
            <a:off x="3654425" y="1303338"/>
            <a:ext cx="3135313" cy="1746250"/>
          </a:xfrm>
          <a:prstGeom prst="roundRect">
            <a:avLst/>
          </a:prstGeom>
          <a:solidFill>
            <a:srgbClr val="CCECFF"/>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marL="285750" indent="-285750" algn="just" rtl="1">
              <a:buFont typeface="Arial" panose="020B0604020202020204" pitchFamily="34" charset="0"/>
              <a:buChar char="•"/>
              <a:defRPr/>
            </a:pPr>
            <a:r>
              <a:rPr lang="fa-IR" sz="1200" dirty="0">
                <a:solidFill>
                  <a:schemeClr val="tx1"/>
                </a:solidFill>
                <a:cs typeface="B Mitra" panose="00000400000000000000" pitchFamily="2" charset="-78"/>
              </a:rPr>
              <a:t>مصاحبه مسئولین محلی هر یک از روستاها (دهیاران و اعضای شورا)</a:t>
            </a:r>
          </a:p>
          <a:p>
            <a:pPr marL="285750" indent="-285750" algn="just" rtl="1">
              <a:buFont typeface="Arial" panose="020B0604020202020204" pitchFamily="34" charset="0"/>
              <a:buChar char="•"/>
              <a:defRPr/>
            </a:pPr>
            <a:r>
              <a:rPr lang="fa-IR" sz="1200" dirty="0">
                <a:solidFill>
                  <a:schemeClr val="tx1"/>
                </a:solidFill>
                <a:cs typeface="B Mitra" panose="00000400000000000000" pitchFamily="2" charset="-78"/>
              </a:rPr>
              <a:t>برگزاری جلسه جمعی بررسی مسائل و مشکلات با مردم محلی</a:t>
            </a:r>
          </a:p>
          <a:p>
            <a:pPr marL="285750" indent="-285750" algn="just" rtl="1">
              <a:buFont typeface="Arial" panose="020B0604020202020204" pitchFamily="34" charset="0"/>
              <a:buChar char="•"/>
              <a:defRPr/>
            </a:pPr>
            <a:r>
              <a:rPr lang="fa-IR" sz="1200" dirty="0">
                <a:solidFill>
                  <a:schemeClr val="tx1"/>
                </a:solidFill>
                <a:cs typeface="B Mitra" panose="00000400000000000000" pitchFamily="2" charset="-78"/>
              </a:rPr>
              <a:t>برگزاری جلسه جمعی هم اندیشی با مسئولین محلی در بخشداری های بخش</a:t>
            </a:r>
            <a:endParaRPr lang="en-US" sz="1200" dirty="0">
              <a:solidFill>
                <a:schemeClr val="tx1"/>
              </a:solidFill>
              <a:cs typeface="B Mitra" panose="00000400000000000000" pitchFamily="2" charset="-78"/>
            </a:endParaRPr>
          </a:p>
        </p:txBody>
      </p:sp>
      <p:sp>
        <p:nvSpPr>
          <p:cNvPr id="10" name="Rounded Rectangle 9"/>
          <p:cNvSpPr/>
          <p:nvPr/>
        </p:nvSpPr>
        <p:spPr>
          <a:xfrm>
            <a:off x="534988" y="2263775"/>
            <a:ext cx="2973387" cy="1666875"/>
          </a:xfrm>
          <a:prstGeom prst="roundRect">
            <a:avLst/>
          </a:prstGeom>
          <a:solidFill>
            <a:srgbClr val="CCECFF"/>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marL="285750" indent="-285750" algn="just" rtl="1">
              <a:buFont typeface="Arial" panose="020B0604020202020204" pitchFamily="34" charset="0"/>
              <a:buChar char="•"/>
              <a:defRPr/>
            </a:pPr>
            <a:r>
              <a:rPr lang="fa-IR" sz="1200" dirty="0">
                <a:solidFill>
                  <a:schemeClr val="tx1"/>
                </a:solidFill>
                <a:cs typeface="B Mitra" panose="00000400000000000000" pitchFamily="2" charset="-78"/>
              </a:rPr>
              <a:t>ارائه و کنترل فرصت ها و محدودیت های تدوین شده به نخبگان محلی شناسایی شده در مرحله اول و بازنگری در آنها با توجه به دیدگاه های ایشان</a:t>
            </a:r>
          </a:p>
          <a:p>
            <a:pPr marL="285750" indent="-285750" algn="just" rtl="1">
              <a:buFont typeface="Arial" panose="020B0604020202020204" pitchFamily="34" charset="0"/>
              <a:buChar char="•"/>
              <a:defRPr/>
            </a:pPr>
            <a:r>
              <a:rPr lang="fa-IR" sz="1200" dirty="0">
                <a:solidFill>
                  <a:schemeClr val="tx1"/>
                </a:solidFill>
                <a:cs typeface="B Mitra" panose="00000400000000000000" pitchFamily="2" charset="-78"/>
              </a:rPr>
              <a:t>فضایی کردن فرصت ها و محدودیت های شناسایی شده به کمک نخبگان محلی با پر کردن ماتریس تناسب فضایی به کمک ایشان</a:t>
            </a:r>
            <a:endParaRPr lang="en-US" sz="1200" dirty="0">
              <a:solidFill>
                <a:schemeClr val="tx1"/>
              </a:solidFill>
              <a:cs typeface="B Mitra" panose="00000400000000000000" pitchFamily="2" charset="-78"/>
            </a:endParaRPr>
          </a:p>
        </p:txBody>
      </p:sp>
      <p:sp>
        <p:nvSpPr>
          <p:cNvPr id="11" name="Rounded Rectangle 10"/>
          <p:cNvSpPr/>
          <p:nvPr/>
        </p:nvSpPr>
        <p:spPr>
          <a:xfrm>
            <a:off x="3663950" y="3751263"/>
            <a:ext cx="3135313" cy="2405062"/>
          </a:xfrm>
          <a:prstGeom prst="roundRect">
            <a:avLst/>
          </a:prstGeom>
          <a:solidFill>
            <a:srgbClr val="CCECFF"/>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marL="285750" indent="-285750" algn="just" rtl="1">
              <a:buFont typeface="Arial" panose="020B0604020202020204" pitchFamily="34" charset="0"/>
              <a:buChar char="•"/>
              <a:defRPr/>
            </a:pPr>
            <a:r>
              <a:rPr lang="fa-IR" sz="1200" dirty="0">
                <a:solidFill>
                  <a:schemeClr val="tx1"/>
                </a:solidFill>
                <a:cs typeface="B Mitra" panose="00000400000000000000" pitchFamily="2" charset="-78"/>
              </a:rPr>
              <a:t>برگزاری جلسه برنامه ریزی مشارکتی با مسئولین و نخبگان محلی در بخشداری ارائه پروژه های اولیه پیشنهادی به ایشان و جمع آوری نظرات ایشان در خصوص پروژه های پیشنهادی و پروژه های جدید پیشنهاد شده در جلسه</a:t>
            </a:r>
          </a:p>
          <a:p>
            <a:pPr marL="285750" indent="-285750" algn="just" rtl="1">
              <a:buFont typeface="Arial" panose="020B0604020202020204" pitchFamily="34" charset="0"/>
              <a:buChar char="•"/>
              <a:defRPr/>
            </a:pPr>
            <a:r>
              <a:rPr lang="fa-IR" sz="1200" dirty="0">
                <a:solidFill>
                  <a:schemeClr val="tx1"/>
                </a:solidFill>
                <a:cs typeface="B Mitra" panose="00000400000000000000" pitchFamily="2" charset="-78"/>
              </a:rPr>
              <a:t>برگزاری جلسه با حضور تمام دستگاه های مسئول در پروژه های پیشنهادی و ارائه پروژه های پیشنهادی به ایشان و دریافت نظر ایشان در خصوص پروژه ها و هم چنین سایر پروژه های پیشنهادی از نظر ایشان و همچنین نحوه پیشبرد پروژه ها</a:t>
            </a:r>
          </a:p>
          <a:p>
            <a:pPr marL="285750" indent="-285750" algn="just" rtl="1">
              <a:buFont typeface="Arial" panose="020B0604020202020204" pitchFamily="34" charset="0"/>
              <a:buChar char="•"/>
              <a:defRPr/>
            </a:pPr>
            <a:endParaRPr lang="en-US" sz="1200" dirty="0">
              <a:solidFill>
                <a:schemeClr val="tx1"/>
              </a:solidFill>
              <a:cs typeface="B Mitra" panose="00000400000000000000" pitchFamily="2" charset="-78"/>
            </a:endParaRPr>
          </a:p>
        </p:txBody>
      </p:sp>
      <p:sp>
        <p:nvSpPr>
          <p:cNvPr id="12" name="Rounded Rectangle 11"/>
          <p:cNvSpPr/>
          <p:nvPr/>
        </p:nvSpPr>
        <p:spPr>
          <a:xfrm>
            <a:off x="1062038" y="1303338"/>
            <a:ext cx="1608137" cy="635000"/>
          </a:xfrm>
          <a:prstGeom prst="roundRect">
            <a:avLst/>
          </a:prstGeom>
          <a:solidFill>
            <a:srgbClr val="CCECFF"/>
          </a:solidFill>
          <a:ln cmpd="dbl">
            <a:prstDash val="sysDash"/>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fa-IR" sz="1200" dirty="0">
                <a:solidFill>
                  <a:schemeClr val="tx1"/>
                </a:solidFill>
                <a:cs typeface="B Yekan" panose="00000400000000000000" pitchFamily="2" charset="-78"/>
              </a:rPr>
              <a:t>مرحله اول فرایند  برنامه ریزی مشارکتی </a:t>
            </a:r>
            <a:endParaRPr lang="en-US" sz="1200" dirty="0">
              <a:solidFill>
                <a:schemeClr val="tx1"/>
              </a:solidFill>
              <a:cs typeface="B Yekan" panose="00000400000000000000" pitchFamily="2" charset="-78"/>
            </a:endParaRPr>
          </a:p>
        </p:txBody>
      </p:sp>
      <p:cxnSp>
        <p:nvCxnSpPr>
          <p:cNvPr id="13" name="Elbow Connector 12"/>
          <p:cNvCxnSpPr>
            <a:stCxn id="12" idx="3"/>
            <a:endCxn id="9" idx="1"/>
          </p:cNvCxnSpPr>
          <p:nvPr/>
        </p:nvCxnSpPr>
        <p:spPr>
          <a:xfrm>
            <a:off x="2670175" y="1620838"/>
            <a:ext cx="984250" cy="555625"/>
          </a:xfrm>
          <a:prstGeom prst="bentConnector3">
            <a:avLst/>
          </a:prstGeom>
          <a:noFill/>
          <a:ln cmpd="dbl">
            <a:solidFill>
              <a:srgbClr val="C00000"/>
            </a:solidFill>
            <a:prstDash val="sysDash"/>
          </a:ln>
        </p:spPr>
        <p:style>
          <a:lnRef idx="2">
            <a:schemeClr val="accent3">
              <a:shade val="50000"/>
            </a:schemeClr>
          </a:lnRef>
          <a:fillRef idx="1">
            <a:schemeClr val="accent3"/>
          </a:fillRef>
          <a:effectRef idx="0">
            <a:schemeClr val="accent3"/>
          </a:effectRef>
          <a:fontRef idx="minor">
            <a:schemeClr val="lt1"/>
          </a:fontRef>
        </p:style>
      </p:cxnSp>
      <p:sp>
        <p:nvSpPr>
          <p:cNvPr id="14" name="Rounded Rectangle 13"/>
          <p:cNvSpPr/>
          <p:nvPr/>
        </p:nvSpPr>
        <p:spPr>
          <a:xfrm>
            <a:off x="1049338" y="4249738"/>
            <a:ext cx="1608137" cy="635000"/>
          </a:xfrm>
          <a:prstGeom prst="roundRect">
            <a:avLst/>
          </a:prstGeom>
          <a:solidFill>
            <a:srgbClr val="CCECFF"/>
          </a:solidFill>
          <a:ln cmpd="dbl">
            <a:prstDash val="sysDash"/>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fa-IR" sz="1200" dirty="0">
                <a:solidFill>
                  <a:schemeClr val="tx1"/>
                </a:solidFill>
                <a:cs typeface="B Yekan" panose="00000400000000000000" pitchFamily="2" charset="-78"/>
              </a:rPr>
              <a:t>مرحله دوم فرایند  برنامه ریزی مشارکتی </a:t>
            </a:r>
            <a:endParaRPr lang="en-US" sz="1200" dirty="0">
              <a:solidFill>
                <a:schemeClr val="tx1"/>
              </a:solidFill>
              <a:cs typeface="B Yekan" panose="00000400000000000000" pitchFamily="2" charset="-78"/>
            </a:endParaRPr>
          </a:p>
        </p:txBody>
      </p:sp>
      <p:sp>
        <p:nvSpPr>
          <p:cNvPr id="15" name="Rounded Rectangle 14"/>
          <p:cNvSpPr/>
          <p:nvPr/>
        </p:nvSpPr>
        <p:spPr>
          <a:xfrm>
            <a:off x="1062038" y="5151438"/>
            <a:ext cx="1608137" cy="635000"/>
          </a:xfrm>
          <a:prstGeom prst="roundRect">
            <a:avLst/>
          </a:prstGeom>
          <a:solidFill>
            <a:srgbClr val="CCECFF"/>
          </a:solidFill>
          <a:ln cmpd="dbl">
            <a:prstDash val="sysDash"/>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fa-IR" sz="1200" dirty="0">
                <a:solidFill>
                  <a:schemeClr val="tx1"/>
                </a:solidFill>
                <a:cs typeface="B Yekan" panose="00000400000000000000" pitchFamily="2" charset="-78"/>
              </a:rPr>
              <a:t>مرحله سوم فرایند  برنامه ریزی مشارکتی </a:t>
            </a:r>
            <a:endParaRPr lang="en-US" sz="1200" dirty="0">
              <a:solidFill>
                <a:schemeClr val="tx1"/>
              </a:solidFill>
              <a:cs typeface="B Yekan" panose="00000400000000000000" pitchFamily="2" charset="-78"/>
            </a:endParaRPr>
          </a:p>
        </p:txBody>
      </p:sp>
      <p:cxnSp>
        <p:nvCxnSpPr>
          <p:cNvPr id="16" name="Elbow Connector 15"/>
          <p:cNvCxnSpPr>
            <a:endCxn id="14" idx="0"/>
          </p:cNvCxnSpPr>
          <p:nvPr/>
        </p:nvCxnSpPr>
        <p:spPr>
          <a:xfrm rot="5400000">
            <a:off x="1766094" y="4028282"/>
            <a:ext cx="307975" cy="134937"/>
          </a:xfrm>
          <a:prstGeom prst="bentConnector3">
            <a:avLst/>
          </a:prstGeom>
          <a:noFill/>
          <a:ln cmpd="dbl">
            <a:solidFill>
              <a:srgbClr val="C00000"/>
            </a:solidFill>
            <a:prstDash val="sysDash"/>
          </a:ln>
        </p:spPr>
        <p:style>
          <a:lnRef idx="2">
            <a:schemeClr val="accent3">
              <a:shade val="50000"/>
            </a:schemeClr>
          </a:lnRef>
          <a:fillRef idx="1">
            <a:schemeClr val="accent3"/>
          </a:fillRef>
          <a:effectRef idx="0">
            <a:schemeClr val="accent3"/>
          </a:effectRef>
          <a:fontRef idx="minor">
            <a:schemeClr val="lt1"/>
          </a:fontRef>
        </p:style>
      </p:cxnSp>
      <p:cxnSp>
        <p:nvCxnSpPr>
          <p:cNvPr id="17" name="Elbow Connector 16"/>
          <p:cNvCxnSpPr/>
          <p:nvPr/>
        </p:nvCxnSpPr>
        <p:spPr>
          <a:xfrm rot="10800000" flipV="1">
            <a:off x="2678113" y="4913313"/>
            <a:ext cx="976312" cy="619125"/>
          </a:xfrm>
          <a:prstGeom prst="bentConnector3">
            <a:avLst>
              <a:gd name="adj1" fmla="val 50000"/>
            </a:avLst>
          </a:prstGeom>
          <a:noFill/>
          <a:ln cmpd="dbl">
            <a:solidFill>
              <a:srgbClr val="C00000"/>
            </a:solidFill>
            <a:prstDash val="sysDash"/>
          </a:ln>
        </p:spPr>
        <p:style>
          <a:lnRef idx="2">
            <a:schemeClr val="accent3">
              <a:shade val="50000"/>
            </a:schemeClr>
          </a:lnRef>
          <a:fillRef idx="1">
            <a:schemeClr val="accent3"/>
          </a:fillRef>
          <a:effectRef idx="0">
            <a:schemeClr val="accent3"/>
          </a:effectRef>
          <a:fontRef idx="minor">
            <a:schemeClr val="lt1"/>
          </a:fontRef>
        </p:style>
      </p:cxnSp>
      <p:sp>
        <p:nvSpPr>
          <p:cNvPr id="18" name="Rectangle 17"/>
          <p:cNvSpPr/>
          <p:nvPr/>
        </p:nvSpPr>
        <p:spPr>
          <a:xfrm>
            <a:off x="3508375" y="312737"/>
            <a:ext cx="5145961" cy="400110"/>
          </a:xfrm>
          <a:prstGeom prst="rect">
            <a:avLst/>
          </a:prstGeom>
          <a:solidFill>
            <a:schemeClr val="bg1"/>
          </a:solidFill>
        </p:spPr>
        <p:txBody>
          <a:bodyPr wrap="none">
            <a:spAutoFit/>
          </a:bodyPr>
          <a:lstStyle/>
          <a:p>
            <a:pPr algn="ctr">
              <a:defRPr/>
            </a:pPr>
            <a:r>
              <a:rPr lang="fa-IR" sz="2000" b="1" dirty="0">
                <a:ln w="1905"/>
                <a:solidFill>
                  <a:schemeClr val="tx2"/>
                </a:solidFill>
                <a:effectLst>
                  <a:innerShdw blurRad="69850" dist="43180" dir="5400000">
                    <a:srgbClr val="000000">
                      <a:alpha val="65000"/>
                    </a:srgbClr>
                  </a:innerShdw>
                </a:effectLst>
                <a:latin typeface="Verdana" panose="020B0604030504040204" pitchFamily="34" charset="0"/>
                <a:cs typeface="B Titr" panose="00000700000000000000" pitchFamily="2" charset="-78"/>
              </a:rPr>
              <a:t>مشارکت گروه های مردم و نهادهای مسئول در تهیه طرح</a:t>
            </a:r>
            <a:endParaRPr lang="en-US" sz="2000" b="1" dirty="0">
              <a:ln w="1905"/>
              <a:solidFill>
                <a:schemeClr val="tx2"/>
              </a:solidFill>
              <a:effectLst>
                <a:innerShdw blurRad="69850" dist="43180" dir="5400000">
                  <a:srgbClr val="000000">
                    <a:alpha val="65000"/>
                  </a:srgbClr>
                </a:innerShdw>
              </a:effectLst>
              <a:latin typeface="Verdana" panose="020B0604030504040204" pitchFamily="34" charset="0"/>
              <a:cs typeface="B Titr" panose="00000700000000000000" pitchFamily="2" charset="-78"/>
            </a:endParaRPr>
          </a:p>
        </p:txBody>
      </p:sp>
      <p:cxnSp>
        <p:nvCxnSpPr>
          <p:cNvPr id="19" name="Straight Connector 18"/>
          <p:cNvCxnSpPr/>
          <p:nvPr/>
        </p:nvCxnSpPr>
        <p:spPr>
          <a:xfrm flipH="1">
            <a:off x="6499225" y="1679575"/>
            <a:ext cx="36513" cy="3348038"/>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cxnSp>
        <p:nvCxnSpPr>
          <p:cNvPr id="20" name="Elbow Connector 19"/>
          <p:cNvCxnSpPr/>
          <p:nvPr/>
        </p:nvCxnSpPr>
        <p:spPr>
          <a:xfrm rot="10800000" flipV="1">
            <a:off x="3502025" y="3305175"/>
            <a:ext cx="3343275" cy="11113"/>
          </a:xfrm>
          <a:prstGeom prst="bentConnector3">
            <a:avLst>
              <a:gd name="adj1" fmla="val 50000"/>
            </a:avLst>
          </a:prstGeom>
          <a:noFill/>
          <a:ln cmpd="dbl">
            <a:solidFill>
              <a:srgbClr val="C00000"/>
            </a:solidFill>
            <a:prstDash val="sysDash"/>
          </a:ln>
        </p:spPr>
        <p:style>
          <a:lnRef idx="2">
            <a:schemeClr val="accent3">
              <a:shade val="50000"/>
            </a:schemeClr>
          </a:lnRef>
          <a:fillRef idx="1">
            <a:schemeClr val="accent3"/>
          </a:fillRef>
          <a:effectRef idx="0">
            <a:schemeClr val="accent3"/>
          </a:effectRef>
          <a:fontRef idx="minor">
            <a:schemeClr val="lt1"/>
          </a:fontRef>
        </p:style>
      </p:cxnSp>
      <p:cxnSp>
        <p:nvCxnSpPr>
          <p:cNvPr id="21" name="Straight Connector 20"/>
          <p:cNvCxnSpPr/>
          <p:nvPr/>
        </p:nvCxnSpPr>
        <p:spPr>
          <a:xfrm flipH="1">
            <a:off x="6997700" y="1935163"/>
            <a:ext cx="12700" cy="2862262"/>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p:nvCxnSpPr>
        <p:spPr>
          <a:xfrm flipV="1">
            <a:off x="6542088" y="5027613"/>
            <a:ext cx="303212" cy="3175"/>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p:nvCxnSpPr>
        <p:spPr>
          <a:xfrm flipV="1">
            <a:off x="6550025" y="1679575"/>
            <a:ext cx="201613" cy="3175"/>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p:nvCxnSpPr>
        <p:spPr>
          <a:xfrm flipV="1">
            <a:off x="6788150" y="1935163"/>
            <a:ext cx="201613" cy="3175"/>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p:nvCxnSpPr>
        <p:spPr>
          <a:xfrm flipV="1">
            <a:off x="6788150" y="4797425"/>
            <a:ext cx="201613" cy="4763"/>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cxnSp>
        <p:nvCxnSpPr>
          <p:cNvPr id="26" name="Straight Connector 25"/>
          <p:cNvCxnSpPr/>
          <p:nvPr/>
        </p:nvCxnSpPr>
        <p:spPr>
          <a:xfrm flipV="1">
            <a:off x="6604000" y="3481388"/>
            <a:ext cx="303213" cy="4762"/>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cxnSp>
        <p:nvCxnSpPr>
          <p:cNvPr id="27" name="Straight Connector 26"/>
          <p:cNvCxnSpPr/>
          <p:nvPr/>
        </p:nvCxnSpPr>
        <p:spPr>
          <a:xfrm flipV="1">
            <a:off x="6607175" y="3135313"/>
            <a:ext cx="303213" cy="3175"/>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4233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grpId="0" nodeType="withEffect">
                                  <p:stCondLst>
                                    <p:cond delay="0"/>
                                  </p:stCondLst>
                                  <p:childTnLst>
                                    <p:animClr clrSpc="hsl" dir="cw">
                                      <p:cBhvr override="childStyle">
                                        <p:cTn id="6" dur="500" fill="hold"/>
                                        <p:tgtEl>
                                          <p:spTgt spid="7"/>
                                        </p:tgtEl>
                                        <p:attrNameLst>
                                          <p:attrName>style.color</p:attrName>
                                        </p:attrNameLst>
                                      </p:cBhvr>
                                      <p:by>
                                        <p:hsl h="0" s="-12549" l="-25098"/>
                                      </p:by>
                                    </p:animClr>
                                    <p:animClr clrSpc="hsl" dir="cw">
                                      <p:cBhvr>
                                        <p:cTn id="7" dur="500" fill="hold"/>
                                        <p:tgtEl>
                                          <p:spTgt spid="7"/>
                                        </p:tgtEl>
                                        <p:attrNameLst>
                                          <p:attrName>fillcolor</p:attrName>
                                        </p:attrNameLst>
                                      </p:cBhvr>
                                      <p:by>
                                        <p:hsl h="0" s="-12549" l="-25098"/>
                                      </p:by>
                                    </p:animClr>
                                    <p:animClr clrSpc="hsl" dir="cw">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cTn>
                              </p:par>
                              <p:par>
                                <p:cTn id="10" presetID="24" presetClass="emph" presetSubtype="0" fill="hold" grpId="0" nodeType="withEffect">
                                  <p:stCondLst>
                                    <p:cond delay="0"/>
                                  </p:stCondLst>
                                  <p:childTnLst>
                                    <p:animClr clrSpc="hsl" dir="cw">
                                      <p:cBhvr override="childStyle">
                                        <p:cTn id="11" dur="500" fill="hold"/>
                                        <p:tgtEl>
                                          <p:spTgt spid="8"/>
                                        </p:tgtEl>
                                        <p:attrNameLst>
                                          <p:attrName>style.color</p:attrName>
                                        </p:attrNameLst>
                                      </p:cBhvr>
                                      <p:by>
                                        <p:hsl h="0" s="-12549" l="-25098"/>
                                      </p:by>
                                    </p:animClr>
                                    <p:animClr clrSpc="hsl" dir="cw">
                                      <p:cBhvr>
                                        <p:cTn id="12" dur="500" fill="hold"/>
                                        <p:tgtEl>
                                          <p:spTgt spid="8"/>
                                        </p:tgtEl>
                                        <p:attrNameLst>
                                          <p:attrName>fillcolor</p:attrName>
                                        </p:attrNameLst>
                                      </p:cBhvr>
                                      <p:by>
                                        <p:hsl h="0" s="-12549" l="-25098"/>
                                      </p:by>
                                    </p:animClr>
                                    <p:animClr clrSpc="hsl" dir="cw">
                                      <p:cBhvr>
                                        <p:cTn id="13" dur="500" fill="hold"/>
                                        <p:tgtEl>
                                          <p:spTgt spid="8"/>
                                        </p:tgtEl>
                                        <p:attrNameLst>
                                          <p:attrName>stroke.color</p:attrName>
                                        </p:attrNameLst>
                                      </p:cBhvr>
                                      <p:by>
                                        <p:hsl h="0" s="-12549" l="-25098"/>
                                      </p:by>
                                    </p:animClr>
                                    <p:set>
                                      <p:cBhvr>
                                        <p:cTn id="14" dur="500" fill="hold"/>
                                        <p:tgtEl>
                                          <p:spTgt spid="8"/>
                                        </p:tgtEl>
                                        <p:attrNameLst>
                                          <p:attrName>fill.type</p:attrName>
                                        </p:attrNameLst>
                                      </p:cBhvr>
                                      <p:to>
                                        <p:strVal val="solid"/>
                                      </p:to>
                                    </p:set>
                                  </p:childTnLst>
                                </p:cTn>
                              </p:par>
                              <p:par>
                                <p:cTn id="15" presetID="24" presetClass="emph" presetSubtype="0" fill="hold" grpId="0" nodeType="withEffect">
                                  <p:stCondLst>
                                    <p:cond delay="0"/>
                                  </p:stCondLst>
                                  <p:childTnLst>
                                    <p:animClr clrSpc="hsl" dir="cw">
                                      <p:cBhvr override="childStyle">
                                        <p:cTn id="16" dur="500" fill="hold"/>
                                        <p:tgtEl>
                                          <p:spTgt spid="9"/>
                                        </p:tgtEl>
                                        <p:attrNameLst>
                                          <p:attrName>style.color</p:attrName>
                                        </p:attrNameLst>
                                      </p:cBhvr>
                                      <p:by>
                                        <p:hsl h="0" s="-12549" l="-25098"/>
                                      </p:by>
                                    </p:animClr>
                                    <p:animClr clrSpc="hsl" dir="cw">
                                      <p:cBhvr>
                                        <p:cTn id="17" dur="500" fill="hold"/>
                                        <p:tgtEl>
                                          <p:spTgt spid="9"/>
                                        </p:tgtEl>
                                        <p:attrNameLst>
                                          <p:attrName>fillcolor</p:attrName>
                                        </p:attrNameLst>
                                      </p:cBhvr>
                                      <p:by>
                                        <p:hsl h="0" s="-12549" l="-25098"/>
                                      </p:by>
                                    </p:animClr>
                                    <p:animClr clrSpc="hsl" dir="cw">
                                      <p:cBhvr>
                                        <p:cTn id="18" dur="500" fill="hold"/>
                                        <p:tgtEl>
                                          <p:spTgt spid="9"/>
                                        </p:tgtEl>
                                        <p:attrNameLst>
                                          <p:attrName>stroke.color</p:attrName>
                                        </p:attrNameLst>
                                      </p:cBhvr>
                                      <p:by>
                                        <p:hsl h="0" s="-12549" l="-25098"/>
                                      </p:by>
                                    </p:animClr>
                                    <p:set>
                                      <p:cBhvr>
                                        <p:cTn id="19" dur="500" fill="hold"/>
                                        <p:tgtEl>
                                          <p:spTgt spid="9"/>
                                        </p:tgtEl>
                                        <p:attrNameLst>
                                          <p:attrName>fill.type</p:attrName>
                                        </p:attrNameLst>
                                      </p:cBhvr>
                                      <p:to>
                                        <p:strVal val="solid"/>
                                      </p:to>
                                    </p:set>
                                  </p:childTnLst>
                                </p:cTn>
                              </p:par>
                              <p:par>
                                <p:cTn id="20" presetID="24" presetClass="emph" presetSubtype="0" fill="hold" grpId="0" nodeType="withEffect">
                                  <p:stCondLst>
                                    <p:cond delay="0"/>
                                  </p:stCondLst>
                                  <p:childTnLst>
                                    <p:animClr clrSpc="hsl" dir="cw">
                                      <p:cBhvr override="childStyle">
                                        <p:cTn id="21" dur="500" fill="hold"/>
                                        <p:tgtEl>
                                          <p:spTgt spid="10"/>
                                        </p:tgtEl>
                                        <p:attrNameLst>
                                          <p:attrName>style.color</p:attrName>
                                        </p:attrNameLst>
                                      </p:cBhvr>
                                      <p:by>
                                        <p:hsl h="0" s="-12549" l="-25098"/>
                                      </p:by>
                                    </p:animClr>
                                    <p:animClr clrSpc="hsl" dir="cw">
                                      <p:cBhvr>
                                        <p:cTn id="22" dur="500" fill="hold"/>
                                        <p:tgtEl>
                                          <p:spTgt spid="10"/>
                                        </p:tgtEl>
                                        <p:attrNameLst>
                                          <p:attrName>fillcolor</p:attrName>
                                        </p:attrNameLst>
                                      </p:cBhvr>
                                      <p:by>
                                        <p:hsl h="0" s="-12549" l="-25098"/>
                                      </p:by>
                                    </p:animClr>
                                    <p:animClr clrSpc="hsl" dir="cw">
                                      <p:cBhvr>
                                        <p:cTn id="23" dur="500" fill="hold"/>
                                        <p:tgtEl>
                                          <p:spTgt spid="10"/>
                                        </p:tgtEl>
                                        <p:attrNameLst>
                                          <p:attrName>stroke.color</p:attrName>
                                        </p:attrNameLst>
                                      </p:cBhvr>
                                      <p:by>
                                        <p:hsl h="0" s="-12549" l="-25098"/>
                                      </p:by>
                                    </p:animClr>
                                    <p:set>
                                      <p:cBhvr>
                                        <p:cTn id="24" dur="500" fill="hold"/>
                                        <p:tgtEl>
                                          <p:spTgt spid="10"/>
                                        </p:tgtEl>
                                        <p:attrNameLst>
                                          <p:attrName>fill.type</p:attrName>
                                        </p:attrNameLst>
                                      </p:cBhvr>
                                      <p:to>
                                        <p:strVal val="solid"/>
                                      </p:to>
                                    </p:set>
                                  </p:childTnLst>
                                </p:cTn>
                              </p:par>
                              <p:par>
                                <p:cTn id="25" presetID="24" presetClass="emph" presetSubtype="0" fill="hold" grpId="0" nodeType="withEffect">
                                  <p:stCondLst>
                                    <p:cond delay="0"/>
                                  </p:stCondLst>
                                  <p:childTnLst>
                                    <p:animClr clrSpc="hsl" dir="cw">
                                      <p:cBhvr override="childStyle">
                                        <p:cTn id="26" dur="500" fill="hold"/>
                                        <p:tgtEl>
                                          <p:spTgt spid="12"/>
                                        </p:tgtEl>
                                        <p:attrNameLst>
                                          <p:attrName>style.color</p:attrName>
                                        </p:attrNameLst>
                                      </p:cBhvr>
                                      <p:by>
                                        <p:hsl h="0" s="-12549" l="-25098"/>
                                      </p:by>
                                    </p:animClr>
                                    <p:animClr clrSpc="hsl" dir="cw">
                                      <p:cBhvr>
                                        <p:cTn id="27" dur="500" fill="hold"/>
                                        <p:tgtEl>
                                          <p:spTgt spid="12"/>
                                        </p:tgtEl>
                                        <p:attrNameLst>
                                          <p:attrName>fillcolor</p:attrName>
                                        </p:attrNameLst>
                                      </p:cBhvr>
                                      <p:by>
                                        <p:hsl h="0" s="-12549" l="-25098"/>
                                      </p:by>
                                    </p:animClr>
                                    <p:animClr clrSpc="hsl" dir="cw">
                                      <p:cBhvr>
                                        <p:cTn id="28" dur="500" fill="hold"/>
                                        <p:tgtEl>
                                          <p:spTgt spid="12"/>
                                        </p:tgtEl>
                                        <p:attrNameLst>
                                          <p:attrName>stroke.color</p:attrName>
                                        </p:attrNameLst>
                                      </p:cBhvr>
                                      <p:by>
                                        <p:hsl h="0" s="-12549" l="-25098"/>
                                      </p:by>
                                    </p:animClr>
                                    <p:set>
                                      <p:cBhvr>
                                        <p:cTn id="29" dur="500" fill="hold"/>
                                        <p:tgtEl>
                                          <p:spTgt spid="12"/>
                                        </p:tgtEl>
                                        <p:attrNameLst>
                                          <p:attrName>fill.type</p:attrName>
                                        </p:attrNameLst>
                                      </p:cBhvr>
                                      <p:to>
                                        <p:strVal val="solid"/>
                                      </p:to>
                                    </p:set>
                                  </p:childTnLst>
                                </p:cTn>
                              </p:par>
                              <p:par>
                                <p:cTn id="30" presetID="24" presetClass="emph" presetSubtype="0" fill="hold" nodeType="withEffect">
                                  <p:stCondLst>
                                    <p:cond delay="0"/>
                                  </p:stCondLst>
                                  <p:childTnLst>
                                    <p:animClr clrSpc="hsl" dir="cw">
                                      <p:cBhvr override="childStyle">
                                        <p:cTn id="31" dur="500" fill="hold"/>
                                        <p:tgtEl>
                                          <p:spTgt spid="13"/>
                                        </p:tgtEl>
                                        <p:attrNameLst>
                                          <p:attrName>style.color</p:attrName>
                                        </p:attrNameLst>
                                      </p:cBhvr>
                                      <p:by>
                                        <p:hsl h="0" s="-12549" l="-25098"/>
                                      </p:by>
                                    </p:animClr>
                                    <p:animClr clrSpc="hsl" dir="cw">
                                      <p:cBhvr>
                                        <p:cTn id="32" dur="500" fill="hold"/>
                                        <p:tgtEl>
                                          <p:spTgt spid="13"/>
                                        </p:tgtEl>
                                        <p:attrNameLst>
                                          <p:attrName>fillcolor</p:attrName>
                                        </p:attrNameLst>
                                      </p:cBhvr>
                                      <p:by>
                                        <p:hsl h="0" s="-12549" l="-25098"/>
                                      </p:by>
                                    </p:animClr>
                                    <p:animClr clrSpc="hsl" dir="cw">
                                      <p:cBhvr>
                                        <p:cTn id="33" dur="500" fill="hold"/>
                                        <p:tgtEl>
                                          <p:spTgt spid="13"/>
                                        </p:tgtEl>
                                        <p:attrNameLst>
                                          <p:attrName>stroke.color</p:attrName>
                                        </p:attrNameLst>
                                      </p:cBhvr>
                                      <p:by>
                                        <p:hsl h="0" s="-12549" l="-25098"/>
                                      </p:by>
                                    </p:animClr>
                                    <p:set>
                                      <p:cBhvr>
                                        <p:cTn id="34" dur="500" fill="hold"/>
                                        <p:tgtEl>
                                          <p:spTgt spid="13"/>
                                        </p:tgtEl>
                                        <p:attrNameLst>
                                          <p:attrName>fill.type</p:attrName>
                                        </p:attrNameLst>
                                      </p:cBhvr>
                                      <p:to>
                                        <p:strVal val="solid"/>
                                      </p:to>
                                    </p:set>
                                  </p:childTnLst>
                                </p:cTn>
                              </p:par>
                              <p:par>
                                <p:cTn id="35" presetID="24" presetClass="emph" presetSubtype="0" fill="hold" grpId="0" nodeType="withEffect">
                                  <p:stCondLst>
                                    <p:cond delay="0"/>
                                  </p:stCondLst>
                                  <p:childTnLst>
                                    <p:animClr clrSpc="hsl" dir="cw">
                                      <p:cBhvr override="childStyle">
                                        <p:cTn id="36" dur="500" fill="hold"/>
                                        <p:tgtEl>
                                          <p:spTgt spid="14"/>
                                        </p:tgtEl>
                                        <p:attrNameLst>
                                          <p:attrName>style.color</p:attrName>
                                        </p:attrNameLst>
                                      </p:cBhvr>
                                      <p:by>
                                        <p:hsl h="0" s="-12549" l="-25098"/>
                                      </p:by>
                                    </p:animClr>
                                    <p:animClr clrSpc="hsl" dir="cw">
                                      <p:cBhvr>
                                        <p:cTn id="37" dur="500" fill="hold"/>
                                        <p:tgtEl>
                                          <p:spTgt spid="14"/>
                                        </p:tgtEl>
                                        <p:attrNameLst>
                                          <p:attrName>fillcolor</p:attrName>
                                        </p:attrNameLst>
                                      </p:cBhvr>
                                      <p:by>
                                        <p:hsl h="0" s="-12549" l="-25098"/>
                                      </p:by>
                                    </p:animClr>
                                    <p:animClr clrSpc="hsl" dir="cw">
                                      <p:cBhvr>
                                        <p:cTn id="38" dur="500" fill="hold"/>
                                        <p:tgtEl>
                                          <p:spTgt spid="14"/>
                                        </p:tgtEl>
                                        <p:attrNameLst>
                                          <p:attrName>stroke.color</p:attrName>
                                        </p:attrNameLst>
                                      </p:cBhvr>
                                      <p:by>
                                        <p:hsl h="0" s="-12549" l="-25098"/>
                                      </p:by>
                                    </p:animClr>
                                    <p:set>
                                      <p:cBhvr>
                                        <p:cTn id="39" dur="500" fill="hold"/>
                                        <p:tgtEl>
                                          <p:spTgt spid="14"/>
                                        </p:tgtEl>
                                        <p:attrNameLst>
                                          <p:attrName>fill.type</p:attrName>
                                        </p:attrNameLst>
                                      </p:cBhvr>
                                      <p:to>
                                        <p:strVal val="solid"/>
                                      </p:to>
                                    </p:set>
                                  </p:childTnLst>
                                </p:cTn>
                              </p:par>
                              <p:par>
                                <p:cTn id="40" presetID="24" presetClass="emph" presetSubtype="0" fill="hold" nodeType="withEffect">
                                  <p:stCondLst>
                                    <p:cond delay="0"/>
                                  </p:stCondLst>
                                  <p:childTnLst>
                                    <p:animClr clrSpc="hsl" dir="cw">
                                      <p:cBhvr override="childStyle">
                                        <p:cTn id="41" dur="500" fill="hold"/>
                                        <p:tgtEl>
                                          <p:spTgt spid="16"/>
                                        </p:tgtEl>
                                        <p:attrNameLst>
                                          <p:attrName>style.color</p:attrName>
                                        </p:attrNameLst>
                                      </p:cBhvr>
                                      <p:by>
                                        <p:hsl h="0" s="-12549" l="-25098"/>
                                      </p:by>
                                    </p:animClr>
                                    <p:animClr clrSpc="hsl" dir="cw">
                                      <p:cBhvr>
                                        <p:cTn id="42" dur="500" fill="hold"/>
                                        <p:tgtEl>
                                          <p:spTgt spid="16"/>
                                        </p:tgtEl>
                                        <p:attrNameLst>
                                          <p:attrName>fillcolor</p:attrName>
                                        </p:attrNameLst>
                                      </p:cBhvr>
                                      <p:by>
                                        <p:hsl h="0" s="-12549" l="-25098"/>
                                      </p:by>
                                    </p:animClr>
                                    <p:animClr clrSpc="hsl" dir="cw">
                                      <p:cBhvr>
                                        <p:cTn id="43" dur="500" fill="hold"/>
                                        <p:tgtEl>
                                          <p:spTgt spid="16"/>
                                        </p:tgtEl>
                                        <p:attrNameLst>
                                          <p:attrName>stroke.color</p:attrName>
                                        </p:attrNameLst>
                                      </p:cBhvr>
                                      <p:by>
                                        <p:hsl h="0" s="-12549" l="-25098"/>
                                      </p:by>
                                    </p:animClr>
                                    <p:set>
                                      <p:cBhvr>
                                        <p:cTn id="44" dur="500" fill="hold"/>
                                        <p:tgtEl>
                                          <p:spTgt spid="16"/>
                                        </p:tgtEl>
                                        <p:attrNameLst>
                                          <p:attrName>fill.type</p:attrName>
                                        </p:attrNameLst>
                                      </p:cBhvr>
                                      <p:to>
                                        <p:strVal val="solid"/>
                                      </p:to>
                                    </p:set>
                                  </p:childTnLst>
                                </p:cTn>
                              </p:par>
                            </p:childTnLst>
                          </p:cTn>
                        </p:par>
                        <p:par>
                          <p:cTn id="45" fill="hold">
                            <p:stCondLst>
                              <p:cond delay="500"/>
                            </p:stCondLst>
                            <p:childTnLst>
                              <p:par>
                                <p:cTn id="46" presetID="26" presetClass="emph" presetSubtype="0" repeatCount="2000" fill="hold" grpId="0" nodeType="after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par>
                                <p:cTn id="49" presetID="24" presetClass="emph" presetSubtype="0" fill="hold" nodeType="withEffect">
                                  <p:stCondLst>
                                    <p:cond delay="0"/>
                                  </p:stCondLst>
                                  <p:childTnLst>
                                    <p:animClr clrSpc="hsl" dir="cw">
                                      <p:cBhvr override="childStyle">
                                        <p:cTn id="50" dur="500" fill="hold"/>
                                        <p:tgtEl>
                                          <p:spTgt spid="19"/>
                                        </p:tgtEl>
                                        <p:attrNameLst>
                                          <p:attrName>style.color</p:attrName>
                                        </p:attrNameLst>
                                      </p:cBhvr>
                                      <p:by>
                                        <p:hsl h="0" s="-12549" l="-25098"/>
                                      </p:by>
                                    </p:animClr>
                                    <p:animClr clrSpc="hsl" dir="cw">
                                      <p:cBhvr>
                                        <p:cTn id="51" dur="500" fill="hold"/>
                                        <p:tgtEl>
                                          <p:spTgt spid="19"/>
                                        </p:tgtEl>
                                        <p:attrNameLst>
                                          <p:attrName>fillcolor</p:attrName>
                                        </p:attrNameLst>
                                      </p:cBhvr>
                                      <p:by>
                                        <p:hsl h="0" s="-12549" l="-25098"/>
                                      </p:by>
                                    </p:animClr>
                                    <p:animClr clrSpc="hsl" dir="cw">
                                      <p:cBhvr>
                                        <p:cTn id="52" dur="500" fill="hold"/>
                                        <p:tgtEl>
                                          <p:spTgt spid="19"/>
                                        </p:tgtEl>
                                        <p:attrNameLst>
                                          <p:attrName>stroke.color</p:attrName>
                                        </p:attrNameLst>
                                      </p:cBhvr>
                                      <p:by>
                                        <p:hsl h="0" s="-12549" l="-25098"/>
                                      </p:by>
                                    </p:animClr>
                                    <p:set>
                                      <p:cBhvr>
                                        <p:cTn id="53" dur="500" fill="hold"/>
                                        <p:tgtEl>
                                          <p:spTgt spid="19"/>
                                        </p:tgtEl>
                                        <p:attrNameLst>
                                          <p:attrName>fill.type</p:attrName>
                                        </p:attrNameLst>
                                      </p:cBhvr>
                                      <p:to>
                                        <p:strVal val="solid"/>
                                      </p:to>
                                    </p:set>
                                  </p:childTnLst>
                                </p:cTn>
                              </p:par>
                              <p:par>
                                <p:cTn id="54" presetID="24" presetClass="emph" presetSubtype="0" fill="hold" nodeType="withEffect">
                                  <p:stCondLst>
                                    <p:cond delay="0"/>
                                  </p:stCondLst>
                                  <p:childTnLst>
                                    <p:animClr clrSpc="hsl" dir="cw">
                                      <p:cBhvr override="childStyle">
                                        <p:cTn id="55" dur="500" fill="hold"/>
                                        <p:tgtEl>
                                          <p:spTgt spid="21"/>
                                        </p:tgtEl>
                                        <p:attrNameLst>
                                          <p:attrName>style.color</p:attrName>
                                        </p:attrNameLst>
                                      </p:cBhvr>
                                      <p:by>
                                        <p:hsl h="0" s="-12549" l="-25098"/>
                                      </p:by>
                                    </p:animClr>
                                    <p:animClr clrSpc="hsl" dir="cw">
                                      <p:cBhvr>
                                        <p:cTn id="56" dur="500" fill="hold"/>
                                        <p:tgtEl>
                                          <p:spTgt spid="21"/>
                                        </p:tgtEl>
                                        <p:attrNameLst>
                                          <p:attrName>fillcolor</p:attrName>
                                        </p:attrNameLst>
                                      </p:cBhvr>
                                      <p:by>
                                        <p:hsl h="0" s="-12549" l="-25098"/>
                                      </p:by>
                                    </p:animClr>
                                    <p:animClr clrSpc="hsl" dir="cw">
                                      <p:cBhvr>
                                        <p:cTn id="57" dur="500" fill="hold"/>
                                        <p:tgtEl>
                                          <p:spTgt spid="21"/>
                                        </p:tgtEl>
                                        <p:attrNameLst>
                                          <p:attrName>stroke.color</p:attrName>
                                        </p:attrNameLst>
                                      </p:cBhvr>
                                      <p:by>
                                        <p:hsl h="0" s="-12549" l="-25098"/>
                                      </p:by>
                                    </p:animClr>
                                    <p:set>
                                      <p:cBhvr>
                                        <p:cTn id="58" dur="500" fill="hold"/>
                                        <p:tgtEl>
                                          <p:spTgt spid="21"/>
                                        </p:tgtEl>
                                        <p:attrNameLst>
                                          <p:attrName>fill.type</p:attrName>
                                        </p:attrNameLst>
                                      </p:cBhvr>
                                      <p:to>
                                        <p:strVal val="solid"/>
                                      </p:to>
                                    </p:set>
                                  </p:childTnLst>
                                </p:cTn>
                              </p:par>
                              <p:par>
                                <p:cTn id="59" presetID="24" presetClass="emph" presetSubtype="0" fill="hold" nodeType="withEffect">
                                  <p:stCondLst>
                                    <p:cond delay="0"/>
                                  </p:stCondLst>
                                  <p:childTnLst>
                                    <p:animClr clrSpc="hsl" dir="cw">
                                      <p:cBhvr override="childStyle">
                                        <p:cTn id="60" dur="500" fill="hold"/>
                                        <p:tgtEl>
                                          <p:spTgt spid="22"/>
                                        </p:tgtEl>
                                        <p:attrNameLst>
                                          <p:attrName>style.color</p:attrName>
                                        </p:attrNameLst>
                                      </p:cBhvr>
                                      <p:by>
                                        <p:hsl h="0" s="-12549" l="-25098"/>
                                      </p:by>
                                    </p:animClr>
                                    <p:animClr clrSpc="hsl" dir="cw">
                                      <p:cBhvr>
                                        <p:cTn id="61" dur="500" fill="hold"/>
                                        <p:tgtEl>
                                          <p:spTgt spid="22"/>
                                        </p:tgtEl>
                                        <p:attrNameLst>
                                          <p:attrName>fillcolor</p:attrName>
                                        </p:attrNameLst>
                                      </p:cBhvr>
                                      <p:by>
                                        <p:hsl h="0" s="-12549" l="-25098"/>
                                      </p:by>
                                    </p:animClr>
                                    <p:animClr clrSpc="hsl" dir="cw">
                                      <p:cBhvr>
                                        <p:cTn id="62" dur="500" fill="hold"/>
                                        <p:tgtEl>
                                          <p:spTgt spid="22"/>
                                        </p:tgtEl>
                                        <p:attrNameLst>
                                          <p:attrName>stroke.color</p:attrName>
                                        </p:attrNameLst>
                                      </p:cBhvr>
                                      <p:by>
                                        <p:hsl h="0" s="-12549" l="-25098"/>
                                      </p:by>
                                    </p:animClr>
                                    <p:set>
                                      <p:cBhvr>
                                        <p:cTn id="63" dur="500" fill="hold"/>
                                        <p:tgtEl>
                                          <p:spTgt spid="22"/>
                                        </p:tgtEl>
                                        <p:attrNameLst>
                                          <p:attrName>fill.type</p:attrName>
                                        </p:attrNameLst>
                                      </p:cBhvr>
                                      <p:to>
                                        <p:strVal val="solid"/>
                                      </p:to>
                                    </p:set>
                                  </p:childTnLst>
                                </p:cTn>
                              </p:par>
                              <p:par>
                                <p:cTn id="64" presetID="24" presetClass="emph" presetSubtype="0" fill="hold" nodeType="withEffect">
                                  <p:stCondLst>
                                    <p:cond delay="0"/>
                                  </p:stCondLst>
                                  <p:childTnLst>
                                    <p:animClr clrSpc="hsl" dir="cw">
                                      <p:cBhvr override="childStyle">
                                        <p:cTn id="65" dur="500" fill="hold"/>
                                        <p:tgtEl>
                                          <p:spTgt spid="23"/>
                                        </p:tgtEl>
                                        <p:attrNameLst>
                                          <p:attrName>style.color</p:attrName>
                                        </p:attrNameLst>
                                      </p:cBhvr>
                                      <p:by>
                                        <p:hsl h="0" s="-12549" l="-25098"/>
                                      </p:by>
                                    </p:animClr>
                                    <p:animClr clrSpc="hsl" dir="cw">
                                      <p:cBhvr>
                                        <p:cTn id="66" dur="500" fill="hold"/>
                                        <p:tgtEl>
                                          <p:spTgt spid="23"/>
                                        </p:tgtEl>
                                        <p:attrNameLst>
                                          <p:attrName>fillcolor</p:attrName>
                                        </p:attrNameLst>
                                      </p:cBhvr>
                                      <p:by>
                                        <p:hsl h="0" s="-12549" l="-25098"/>
                                      </p:by>
                                    </p:animClr>
                                    <p:animClr clrSpc="hsl" dir="cw">
                                      <p:cBhvr>
                                        <p:cTn id="67" dur="500" fill="hold"/>
                                        <p:tgtEl>
                                          <p:spTgt spid="23"/>
                                        </p:tgtEl>
                                        <p:attrNameLst>
                                          <p:attrName>stroke.color</p:attrName>
                                        </p:attrNameLst>
                                      </p:cBhvr>
                                      <p:by>
                                        <p:hsl h="0" s="-12549" l="-25098"/>
                                      </p:by>
                                    </p:animClr>
                                    <p:set>
                                      <p:cBhvr>
                                        <p:cTn id="68" dur="500" fill="hold"/>
                                        <p:tgtEl>
                                          <p:spTgt spid="23"/>
                                        </p:tgtEl>
                                        <p:attrNameLst>
                                          <p:attrName>fill.type</p:attrName>
                                        </p:attrNameLst>
                                      </p:cBhvr>
                                      <p:to>
                                        <p:strVal val="solid"/>
                                      </p:to>
                                    </p:set>
                                  </p:childTnLst>
                                </p:cTn>
                              </p:par>
                              <p:par>
                                <p:cTn id="69" presetID="24" presetClass="emph" presetSubtype="0" fill="hold" nodeType="withEffect">
                                  <p:stCondLst>
                                    <p:cond delay="0"/>
                                  </p:stCondLst>
                                  <p:childTnLst>
                                    <p:animClr clrSpc="hsl" dir="cw">
                                      <p:cBhvr override="childStyle">
                                        <p:cTn id="70" dur="500" fill="hold"/>
                                        <p:tgtEl>
                                          <p:spTgt spid="24"/>
                                        </p:tgtEl>
                                        <p:attrNameLst>
                                          <p:attrName>style.color</p:attrName>
                                        </p:attrNameLst>
                                      </p:cBhvr>
                                      <p:by>
                                        <p:hsl h="0" s="-12549" l="-25098"/>
                                      </p:by>
                                    </p:animClr>
                                    <p:animClr clrSpc="hsl" dir="cw">
                                      <p:cBhvr>
                                        <p:cTn id="71" dur="500" fill="hold"/>
                                        <p:tgtEl>
                                          <p:spTgt spid="24"/>
                                        </p:tgtEl>
                                        <p:attrNameLst>
                                          <p:attrName>fillcolor</p:attrName>
                                        </p:attrNameLst>
                                      </p:cBhvr>
                                      <p:by>
                                        <p:hsl h="0" s="-12549" l="-25098"/>
                                      </p:by>
                                    </p:animClr>
                                    <p:animClr clrSpc="hsl" dir="cw">
                                      <p:cBhvr>
                                        <p:cTn id="72" dur="500" fill="hold"/>
                                        <p:tgtEl>
                                          <p:spTgt spid="24"/>
                                        </p:tgtEl>
                                        <p:attrNameLst>
                                          <p:attrName>stroke.color</p:attrName>
                                        </p:attrNameLst>
                                      </p:cBhvr>
                                      <p:by>
                                        <p:hsl h="0" s="-12549" l="-25098"/>
                                      </p:by>
                                    </p:animClr>
                                    <p:set>
                                      <p:cBhvr>
                                        <p:cTn id="73" dur="500" fill="hold"/>
                                        <p:tgtEl>
                                          <p:spTgt spid="24"/>
                                        </p:tgtEl>
                                        <p:attrNameLst>
                                          <p:attrName>fill.type</p:attrName>
                                        </p:attrNameLst>
                                      </p:cBhvr>
                                      <p:to>
                                        <p:strVal val="solid"/>
                                      </p:to>
                                    </p:set>
                                  </p:childTnLst>
                                </p:cTn>
                              </p:par>
                              <p:par>
                                <p:cTn id="74" presetID="24" presetClass="emph" presetSubtype="0" fill="hold" nodeType="withEffect">
                                  <p:stCondLst>
                                    <p:cond delay="0"/>
                                  </p:stCondLst>
                                  <p:childTnLst>
                                    <p:animClr clrSpc="hsl" dir="cw">
                                      <p:cBhvr override="childStyle">
                                        <p:cTn id="75" dur="500" fill="hold"/>
                                        <p:tgtEl>
                                          <p:spTgt spid="25"/>
                                        </p:tgtEl>
                                        <p:attrNameLst>
                                          <p:attrName>style.color</p:attrName>
                                        </p:attrNameLst>
                                      </p:cBhvr>
                                      <p:by>
                                        <p:hsl h="0" s="-12549" l="-25098"/>
                                      </p:by>
                                    </p:animClr>
                                    <p:animClr clrSpc="hsl" dir="cw">
                                      <p:cBhvr>
                                        <p:cTn id="76" dur="500" fill="hold"/>
                                        <p:tgtEl>
                                          <p:spTgt spid="25"/>
                                        </p:tgtEl>
                                        <p:attrNameLst>
                                          <p:attrName>fillcolor</p:attrName>
                                        </p:attrNameLst>
                                      </p:cBhvr>
                                      <p:by>
                                        <p:hsl h="0" s="-12549" l="-25098"/>
                                      </p:by>
                                    </p:animClr>
                                    <p:animClr clrSpc="hsl" dir="cw">
                                      <p:cBhvr>
                                        <p:cTn id="77" dur="500" fill="hold"/>
                                        <p:tgtEl>
                                          <p:spTgt spid="25"/>
                                        </p:tgtEl>
                                        <p:attrNameLst>
                                          <p:attrName>stroke.color</p:attrName>
                                        </p:attrNameLst>
                                      </p:cBhvr>
                                      <p:by>
                                        <p:hsl h="0" s="-12549" l="-25098"/>
                                      </p:by>
                                    </p:animClr>
                                    <p:set>
                                      <p:cBhvr>
                                        <p:cTn id="78" dur="500" fill="hold"/>
                                        <p:tgtEl>
                                          <p:spTgt spid="25"/>
                                        </p:tgtEl>
                                        <p:attrNameLst>
                                          <p:attrName>fill.type</p:attrName>
                                        </p:attrNameLst>
                                      </p:cBhvr>
                                      <p:to>
                                        <p:strVal val="solid"/>
                                      </p:to>
                                    </p:set>
                                  </p:childTnLst>
                                </p:cTn>
                              </p:par>
                              <p:par>
                                <p:cTn id="79" presetID="24" presetClass="emph" presetSubtype="0" fill="hold" nodeType="withEffect">
                                  <p:stCondLst>
                                    <p:cond delay="0"/>
                                  </p:stCondLst>
                                  <p:childTnLst>
                                    <p:animClr clrSpc="hsl" dir="cw">
                                      <p:cBhvr override="childStyle">
                                        <p:cTn id="80" dur="500" fill="hold"/>
                                        <p:tgtEl>
                                          <p:spTgt spid="26"/>
                                        </p:tgtEl>
                                        <p:attrNameLst>
                                          <p:attrName>style.color</p:attrName>
                                        </p:attrNameLst>
                                      </p:cBhvr>
                                      <p:by>
                                        <p:hsl h="0" s="-12549" l="-25098"/>
                                      </p:by>
                                    </p:animClr>
                                    <p:animClr clrSpc="hsl" dir="cw">
                                      <p:cBhvr>
                                        <p:cTn id="81" dur="500" fill="hold"/>
                                        <p:tgtEl>
                                          <p:spTgt spid="26"/>
                                        </p:tgtEl>
                                        <p:attrNameLst>
                                          <p:attrName>fillcolor</p:attrName>
                                        </p:attrNameLst>
                                      </p:cBhvr>
                                      <p:by>
                                        <p:hsl h="0" s="-12549" l="-25098"/>
                                      </p:by>
                                    </p:animClr>
                                    <p:animClr clrSpc="hsl" dir="cw">
                                      <p:cBhvr>
                                        <p:cTn id="82" dur="500" fill="hold"/>
                                        <p:tgtEl>
                                          <p:spTgt spid="26"/>
                                        </p:tgtEl>
                                        <p:attrNameLst>
                                          <p:attrName>stroke.color</p:attrName>
                                        </p:attrNameLst>
                                      </p:cBhvr>
                                      <p:by>
                                        <p:hsl h="0" s="-12549" l="-25098"/>
                                      </p:by>
                                    </p:animClr>
                                    <p:set>
                                      <p:cBhvr>
                                        <p:cTn id="83" dur="500" fill="hold"/>
                                        <p:tgtEl>
                                          <p:spTgt spid="26"/>
                                        </p:tgtEl>
                                        <p:attrNameLst>
                                          <p:attrName>fill.type</p:attrName>
                                        </p:attrNameLst>
                                      </p:cBhvr>
                                      <p:to>
                                        <p:strVal val="solid"/>
                                      </p:to>
                                    </p:set>
                                  </p:childTnLst>
                                </p:cTn>
                              </p:par>
                              <p:par>
                                <p:cTn id="84" presetID="24" presetClass="emph" presetSubtype="0" fill="hold" nodeType="withEffect">
                                  <p:stCondLst>
                                    <p:cond delay="0"/>
                                  </p:stCondLst>
                                  <p:childTnLst>
                                    <p:animClr clrSpc="hsl" dir="cw">
                                      <p:cBhvr override="childStyle">
                                        <p:cTn id="85" dur="500" fill="hold"/>
                                        <p:tgtEl>
                                          <p:spTgt spid="27"/>
                                        </p:tgtEl>
                                        <p:attrNameLst>
                                          <p:attrName>style.color</p:attrName>
                                        </p:attrNameLst>
                                      </p:cBhvr>
                                      <p:by>
                                        <p:hsl h="0" s="-12549" l="-25098"/>
                                      </p:by>
                                    </p:animClr>
                                    <p:animClr clrSpc="hsl" dir="cw">
                                      <p:cBhvr>
                                        <p:cTn id="86" dur="500" fill="hold"/>
                                        <p:tgtEl>
                                          <p:spTgt spid="27"/>
                                        </p:tgtEl>
                                        <p:attrNameLst>
                                          <p:attrName>fillcolor</p:attrName>
                                        </p:attrNameLst>
                                      </p:cBhvr>
                                      <p:by>
                                        <p:hsl h="0" s="-12549" l="-25098"/>
                                      </p:by>
                                    </p:animClr>
                                    <p:animClr clrSpc="hsl" dir="cw">
                                      <p:cBhvr>
                                        <p:cTn id="87" dur="500" fill="hold"/>
                                        <p:tgtEl>
                                          <p:spTgt spid="27"/>
                                        </p:tgtEl>
                                        <p:attrNameLst>
                                          <p:attrName>stroke.color</p:attrName>
                                        </p:attrNameLst>
                                      </p:cBhvr>
                                      <p:by>
                                        <p:hsl h="0" s="-12549" l="-25098"/>
                                      </p:by>
                                    </p:animClr>
                                    <p:set>
                                      <p:cBhvr>
                                        <p:cTn id="88" dur="500" fill="hold"/>
                                        <p:tgtEl>
                                          <p:spTgt spid="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bwMode="auto">
          <a:xfrm>
            <a:off x="44450" y="273484"/>
            <a:ext cx="4566187" cy="2757718"/>
          </a:xfrm>
          <a:prstGeom prst="rightArrow">
            <a:avLst>
              <a:gd name="adj1" fmla="val 80823"/>
              <a:gd name="adj2" fmla="val 50000"/>
            </a:avLst>
          </a:prstGeom>
          <a:solidFill>
            <a:srgbClr val="FFEDB3"/>
          </a:solidFill>
          <a:ln w="952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5173225" y="29731"/>
            <a:ext cx="3507692" cy="553357"/>
          </a:xfrm>
          <a:prstGeom prst="rect">
            <a:avLst/>
          </a:prstGeom>
        </p:spPr>
        <p:txBody>
          <a:bodyPr wrap="none">
            <a:spAutoFit/>
          </a:bodyPr>
          <a:lstStyle/>
          <a:p>
            <a:pPr algn="just" rtl="1">
              <a:lnSpc>
                <a:spcPct val="107000"/>
              </a:lnSpc>
              <a:spcAft>
                <a:spcPts val="0"/>
              </a:spcAft>
            </a:pPr>
            <a:r>
              <a:rPr lang="fa-IR" sz="2800" b="1" spc="50" dirty="0" smtClean="0">
                <a:ln w="9525" cmpd="sng">
                  <a:solidFill>
                    <a:sysClr val="windowText" lastClr="000000"/>
                  </a:solidFill>
                  <a:prstDash val="solid"/>
                </a:ln>
                <a:solidFill>
                  <a:srgbClr val="95651F"/>
                </a:solidFill>
                <a:effectLst>
                  <a:glow rad="38100">
                    <a:schemeClr val="accent1">
                      <a:alpha val="40000"/>
                    </a:schemeClr>
                  </a:glow>
                </a:effectLst>
                <a:latin typeface="Tahoma" panose="020B0604030504040204" pitchFamily="34" charset="0"/>
                <a:ea typeface="Calibri" panose="020F0502020204030204" pitchFamily="34" charset="0"/>
                <a:cs typeface="B Nazanin" panose="00000400000000000000" pitchFamily="2" charset="-78"/>
              </a:rPr>
              <a:t>نمونه نقشه منابع روستایی</a:t>
            </a:r>
            <a:endParaRPr lang="en-US" sz="2000" b="1" spc="50" dirty="0">
              <a:ln w="9525" cmpd="sng">
                <a:solidFill>
                  <a:sysClr val="windowText" lastClr="000000"/>
                </a:solidFill>
                <a:prstDash val="solid"/>
              </a:ln>
              <a:solidFill>
                <a:srgbClr val="95651F"/>
              </a:solidFill>
              <a:effectLst>
                <a:glow rad="38100">
                  <a:schemeClr val="accent1">
                    <a:alpha val="40000"/>
                  </a:schemeClr>
                </a:glow>
              </a:effectLst>
              <a:latin typeface="Calibri" panose="020F0502020204030204" pitchFamily="34" charset="0"/>
              <a:ea typeface="Calibri" panose="020F0502020204030204" pitchFamily="34" charset="0"/>
              <a:cs typeface="Arial" panose="020B0604020202020204" pitchFamily="34" charset="0"/>
            </a:endParaRPr>
          </a:p>
        </p:txBody>
      </p:sp>
      <p:sp>
        <p:nvSpPr>
          <p:cNvPr id="9" name="Right Arrow 8"/>
          <p:cNvSpPr/>
          <p:nvPr/>
        </p:nvSpPr>
        <p:spPr bwMode="auto">
          <a:xfrm rot="10800000">
            <a:off x="4610637" y="3896288"/>
            <a:ext cx="4275484" cy="2757718"/>
          </a:xfrm>
          <a:prstGeom prst="rightArrow">
            <a:avLst>
              <a:gd name="adj1" fmla="val 80823"/>
              <a:gd name="adj2" fmla="val 50000"/>
            </a:avLst>
          </a:prstGeom>
          <a:solidFill>
            <a:srgbClr val="FFEDB3"/>
          </a:solidFill>
          <a:ln w="952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pic>
        <p:nvPicPr>
          <p:cNvPr id="11" name="Picture 10"/>
          <p:cNvPicPr/>
          <p:nvPr/>
        </p:nvPicPr>
        <p:blipFill>
          <a:blip r:embed="rId2">
            <a:extLst>
              <a:ext uri="{28A0092B-C50C-407E-A947-70E740481C1C}">
                <a14:useLocalDpi xmlns:a14="http://schemas.microsoft.com/office/drawing/2010/main" val="0"/>
              </a:ext>
            </a:extLst>
          </a:blip>
          <a:stretch>
            <a:fillRect/>
          </a:stretch>
        </p:blipFill>
        <p:spPr>
          <a:xfrm>
            <a:off x="4839285" y="779038"/>
            <a:ext cx="4175572" cy="2566917"/>
          </a:xfrm>
          <a:prstGeom prst="rect">
            <a:avLst/>
          </a:prstGeom>
        </p:spPr>
      </p:pic>
      <p:sp>
        <p:nvSpPr>
          <p:cNvPr id="12" name="Rectangle 11"/>
          <p:cNvSpPr/>
          <p:nvPr/>
        </p:nvSpPr>
        <p:spPr>
          <a:xfrm>
            <a:off x="44450" y="779038"/>
            <a:ext cx="3771900" cy="1685077"/>
          </a:xfrm>
          <a:prstGeom prst="rect">
            <a:avLst/>
          </a:prstGeom>
        </p:spPr>
        <p:txBody>
          <a:bodyPr wrap="square">
            <a:spAutoFit/>
          </a:bodyPr>
          <a:lstStyle/>
          <a:p>
            <a:pPr marL="0" marR="0" algn="just" rtl="1">
              <a:lnSpc>
                <a:spcPct val="115000"/>
              </a:lnSpc>
              <a:spcBef>
                <a:spcPts val="0"/>
              </a:spcBef>
              <a:spcAft>
                <a:spcPts val="1000"/>
              </a:spcAft>
              <a:tabLst>
                <a:tab pos="4610100" algn="l"/>
              </a:tabLst>
            </a:pPr>
            <a:r>
              <a:rPr lang="fa-IR" sz="1800" dirty="0">
                <a:latin typeface="Calibri" panose="020F0502020204030204" pitchFamily="34" charset="0"/>
                <a:ea typeface="Calibri" panose="020F0502020204030204" pitchFamily="34" charset="0"/>
                <a:cs typeface="B Nazanin" panose="00000400000000000000" pitchFamily="2" charset="-78"/>
              </a:rPr>
              <a:t>منابع </a:t>
            </a:r>
            <a:r>
              <a:rPr lang="fa-IR" sz="1800" b="1" dirty="0">
                <a:latin typeface="Calibri" panose="020F0502020204030204" pitchFamily="34" charset="0"/>
                <a:ea typeface="Calibri" panose="020F0502020204030204" pitchFamily="34" charset="0"/>
                <a:cs typeface="B Nazanin" panose="00000400000000000000" pitchFamily="2" charset="-78"/>
              </a:rPr>
              <a:t>روستای مشکین</a:t>
            </a:r>
            <a:r>
              <a:rPr lang="fa-IR" sz="1800" dirty="0">
                <a:latin typeface="Calibri" panose="020F0502020204030204" pitchFamily="34" charset="0"/>
                <a:ea typeface="Calibri" panose="020F0502020204030204" pitchFamily="34" charset="0"/>
                <a:cs typeface="B Nazanin" panose="00000400000000000000" pitchFamily="2" charset="-78"/>
              </a:rPr>
              <a:t>/ آبشارها و چشمه‌های فراوان در محدوده روستا و روستاهای اطراف / اراضی زراعی روستا، به صورت یک حلقه در اطراف روستا قرار گرفته است که عموما در این اراضی محصولاتی چون گندم، جو، عدس و نخود کشت می‌شود.</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p:cNvSpPr/>
          <p:nvPr/>
        </p:nvSpPr>
        <p:spPr>
          <a:xfrm>
            <a:off x="5431971" y="4273334"/>
            <a:ext cx="3454150" cy="2003625"/>
          </a:xfrm>
          <a:prstGeom prst="rect">
            <a:avLst/>
          </a:prstGeom>
        </p:spPr>
        <p:txBody>
          <a:bodyPr wrap="square">
            <a:spAutoFit/>
          </a:bodyPr>
          <a:lstStyle/>
          <a:p>
            <a:pPr marL="0" marR="0" algn="just" rtl="1">
              <a:lnSpc>
                <a:spcPct val="115000"/>
              </a:lnSpc>
              <a:spcBef>
                <a:spcPts val="0"/>
              </a:spcBef>
              <a:spcAft>
                <a:spcPts val="0"/>
              </a:spcAft>
            </a:pPr>
            <a:r>
              <a:rPr lang="fa-IR" sz="1800" dirty="0">
                <a:latin typeface="Calibri" panose="020F0502020204030204" pitchFamily="34" charset="0"/>
                <a:ea typeface="Calibri" panose="020F0502020204030204" pitchFamily="34" charset="0"/>
                <a:cs typeface="B Nazanin" panose="00000400000000000000" pitchFamily="2" charset="-78"/>
              </a:rPr>
              <a:t>روستای ولیاران کوههای قافلانکوه و دامنه‌های خوش آب و هوای زیبای آن/ زمین‌های کشاورزی روستا در اطراف روستا قابل مشاهده است که وجود اراضی زراعی آبی و دیم در </a:t>
            </a:r>
            <a:r>
              <a:rPr lang="fa-IR" sz="1800" dirty="0" smtClean="0">
                <a:latin typeface="Calibri" panose="020F0502020204030204" pitchFamily="34" charset="0"/>
                <a:ea typeface="Calibri" panose="020F0502020204030204" pitchFamily="34" charset="0"/>
                <a:cs typeface="B Nazanin" panose="00000400000000000000" pitchFamily="2" charset="-78"/>
              </a:rPr>
              <a:t>روستا/ وجود </a:t>
            </a:r>
            <a:r>
              <a:rPr lang="fa-IR" sz="1800" dirty="0">
                <a:latin typeface="Calibri" panose="020F0502020204030204" pitchFamily="34" charset="0"/>
                <a:ea typeface="Calibri" panose="020F0502020204030204" pitchFamily="34" charset="0"/>
                <a:cs typeface="B Nazanin" panose="00000400000000000000" pitchFamily="2" charset="-78"/>
              </a:rPr>
              <a:t>مراتع کوهستانی، واحدهای دامپروری </a:t>
            </a:r>
            <a:r>
              <a:rPr lang="fa-IR" sz="1800" dirty="0" smtClean="0">
                <a:latin typeface="Calibri" panose="020F0502020204030204" pitchFamily="34" charset="0"/>
                <a:ea typeface="Calibri" panose="020F0502020204030204" pitchFamily="34" charset="0"/>
                <a:cs typeface="B Nazanin" panose="00000400000000000000" pitchFamily="2" charset="-78"/>
              </a:rPr>
              <a:t>/ وجود </a:t>
            </a:r>
            <a:r>
              <a:rPr lang="fa-IR" sz="1800" dirty="0">
                <a:latin typeface="Calibri" panose="020F0502020204030204" pitchFamily="34" charset="0"/>
                <a:ea typeface="Calibri" panose="020F0502020204030204" pitchFamily="34" charset="0"/>
                <a:cs typeface="B Nazanin" panose="00000400000000000000" pitchFamily="2" charset="-78"/>
              </a:rPr>
              <a:t>شیرپزی فعال در </a:t>
            </a:r>
            <a:r>
              <a:rPr lang="fa-IR" sz="1800" dirty="0" smtClean="0">
                <a:latin typeface="Calibri" panose="020F0502020204030204" pitchFamily="34" charset="0"/>
                <a:ea typeface="Calibri" panose="020F0502020204030204" pitchFamily="34" charset="0"/>
                <a:cs typeface="B Nazanin" panose="00000400000000000000" pitchFamily="2" charset="-78"/>
              </a:rPr>
              <a:t>داخل روستا</a:t>
            </a:r>
            <a:endParaRPr lang="en-US" sz="1800" dirty="0">
              <a:latin typeface="Calibri" panose="020F0502020204030204" pitchFamily="34" charset="0"/>
              <a:ea typeface="Calibri" panose="020F0502020204030204" pitchFamily="34" charset="0"/>
              <a:cs typeface="B Nazanin" panose="00000400000000000000" pitchFamily="2" charset="-78"/>
            </a:endParaRPr>
          </a:p>
        </p:txBody>
      </p:sp>
      <p:pic>
        <p:nvPicPr>
          <p:cNvPr id="14" name="Picture 13"/>
          <p:cNvPicPr/>
          <p:nvPr/>
        </p:nvPicPr>
        <p:blipFill rotWithShape="1">
          <a:blip r:embed="rId3" cstate="print">
            <a:extLst>
              <a:ext uri="{28A0092B-C50C-407E-A947-70E740481C1C}">
                <a14:useLocalDpi xmlns:a14="http://schemas.microsoft.com/office/drawing/2010/main" val="0"/>
              </a:ext>
            </a:extLst>
          </a:blip>
          <a:srcRect l="2962"/>
          <a:stretch/>
        </p:blipFill>
        <p:spPr>
          <a:xfrm>
            <a:off x="261256" y="3439886"/>
            <a:ext cx="4278993" cy="2725170"/>
          </a:xfrm>
          <a:prstGeom prst="rect">
            <a:avLst/>
          </a:prstGeom>
        </p:spPr>
      </p:pic>
    </p:spTree>
    <p:extLst>
      <p:ext uri="{BB962C8B-B14F-4D97-AF65-F5344CB8AC3E}">
        <p14:creationId xmlns:p14="http://schemas.microsoft.com/office/powerpoint/2010/main" val="22565034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47069" y="201535"/>
            <a:ext cx="3820277" cy="400110"/>
          </a:xfrm>
          <a:prstGeom prst="rect">
            <a:avLst/>
          </a:prstGeom>
          <a:solidFill>
            <a:schemeClr val="bg1">
              <a:lumMod val="95000"/>
            </a:schemeClr>
          </a:solidFill>
          <a:ln>
            <a:noFill/>
          </a:ln>
        </p:spPr>
        <p:txBody>
          <a:bodyPr wrap="none">
            <a:spAutoFit/>
          </a:bodyPr>
          <a:lstStyle/>
          <a:p>
            <a:pPr>
              <a:defRPr/>
            </a:pPr>
            <a:r>
              <a:rPr lang="fa-IR" sz="2000" b="1" dirty="0">
                <a:ln w="1905"/>
                <a:solidFill>
                  <a:schemeClr val="tx2"/>
                </a:solidFill>
                <a:effectLst>
                  <a:innerShdw blurRad="69850" dist="43180" dir="5400000">
                    <a:srgbClr val="000000">
                      <a:alpha val="65000"/>
                    </a:srgbClr>
                  </a:innerShdw>
                </a:effectLst>
                <a:latin typeface="+mj-lt"/>
                <a:cs typeface="B Titr" panose="00000700000000000000" pitchFamily="2" charset="-78"/>
              </a:rPr>
              <a:t>نمونه ای از برداشت های میدانی </a:t>
            </a:r>
            <a:r>
              <a:rPr lang="fa-IR" sz="2000" b="1" dirty="0" smtClean="0">
                <a:ln w="1905"/>
                <a:solidFill>
                  <a:schemeClr val="tx2"/>
                </a:solidFill>
                <a:effectLst>
                  <a:innerShdw blurRad="69850" dist="43180" dir="5400000">
                    <a:srgbClr val="000000">
                      <a:alpha val="65000"/>
                    </a:srgbClr>
                  </a:innerShdw>
                </a:effectLst>
                <a:latin typeface="+mj-lt"/>
                <a:cs typeface="B Titr" panose="00000700000000000000" pitchFamily="2" charset="-78"/>
              </a:rPr>
              <a:t>روستاها</a:t>
            </a:r>
            <a:endParaRPr lang="en-US" sz="2000" b="1" dirty="0">
              <a:ln w="1905"/>
              <a:solidFill>
                <a:schemeClr val="tx2"/>
              </a:solidFill>
              <a:effectLst>
                <a:innerShdw blurRad="69850" dist="43180" dir="5400000">
                  <a:srgbClr val="000000">
                    <a:alpha val="65000"/>
                  </a:srgbClr>
                </a:innerShdw>
              </a:effectLst>
              <a:latin typeface="+mj-lt"/>
              <a:cs typeface="B Titr" panose="00000700000000000000" pitchFamily="2" charset="-78"/>
            </a:endParaRPr>
          </a:p>
        </p:txBody>
      </p:sp>
      <p:pic>
        <p:nvPicPr>
          <p:cNvPr id="15" name="Picture 14"/>
          <p:cNvPicPr>
            <a:picLocks noChangeAspect="1"/>
          </p:cNvPicPr>
          <p:nvPr/>
        </p:nvPicPr>
        <p:blipFill>
          <a:blip r:embed="rId2"/>
          <a:stretch>
            <a:fillRect/>
          </a:stretch>
        </p:blipFill>
        <p:spPr>
          <a:xfrm>
            <a:off x="103414" y="668063"/>
            <a:ext cx="5459186" cy="5686652"/>
          </a:xfrm>
          <a:prstGeom prst="rect">
            <a:avLst/>
          </a:prstGeom>
        </p:spPr>
      </p:pic>
      <p:pic>
        <p:nvPicPr>
          <p:cNvPr id="16" name="Picture 15"/>
          <p:cNvPicPr/>
          <p:nvPr/>
        </p:nvPicPr>
        <p:blipFill rotWithShape="1">
          <a:blip r:embed="rId3">
            <a:extLst>
              <a:ext uri="{28A0092B-C50C-407E-A947-70E740481C1C}">
                <a14:useLocalDpi xmlns:a14="http://schemas.microsoft.com/office/drawing/2010/main" val="0"/>
              </a:ext>
            </a:extLst>
          </a:blip>
          <a:srcRect l="47733"/>
          <a:stretch/>
        </p:blipFill>
        <p:spPr>
          <a:xfrm>
            <a:off x="5638800" y="790438"/>
            <a:ext cx="3326674" cy="3644265"/>
          </a:xfrm>
          <a:prstGeom prst="rect">
            <a:avLst/>
          </a:prstGeom>
        </p:spPr>
      </p:pic>
      <p:pic>
        <p:nvPicPr>
          <p:cNvPr id="17" name="Picture 16"/>
          <p:cNvPicPr/>
          <p:nvPr/>
        </p:nvPicPr>
        <p:blipFill rotWithShape="1">
          <a:blip r:embed="rId3">
            <a:extLst>
              <a:ext uri="{28A0092B-C50C-407E-A947-70E740481C1C}">
                <a14:useLocalDpi xmlns:a14="http://schemas.microsoft.com/office/drawing/2010/main" val="0"/>
              </a:ext>
            </a:extLst>
          </a:blip>
          <a:srcRect t="50299" r="51890"/>
          <a:stretch/>
        </p:blipFill>
        <p:spPr>
          <a:xfrm>
            <a:off x="5638801" y="4434703"/>
            <a:ext cx="3326674" cy="1920012"/>
          </a:xfrm>
          <a:prstGeom prst="rect">
            <a:avLst/>
          </a:prstGeom>
        </p:spPr>
      </p:pic>
    </p:spTree>
    <p:extLst>
      <p:ext uri="{BB962C8B-B14F-4D97-AF65-F5344CB8AC3E}">
        <p14:creationId xmlns:p14="http://schemas.microsoft.com/office/powerpoint/2010/main" val="20565546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6893822" y="144663"/>
            <a:ext cx="1795684" cy="461665"/>
          </a:xfrm>
          <a:prstGeom prst="rect">
            <a:avLst/>
          </a:prstGeom>
        </p:spPr>
        <p:txBody>
          <a:bodyPr wrap="none">
            <a:spAutoFit/>
          </a:bodyPr>
          <a:lstStyle/>
          <a:p>
            <a:r>
              <a:rPr lang="ar-SA" b="1" dirty="0">
                <a:ln>
                  <a:solidFill>
                    <a:srgbClr val="6C4916"/>
                  </a:solidFill>
                </a:ln>
                <a:solidFill>
                  <a:srgbClr val="B17825"/>
                </a:solidFill>
                <a:latin typeface="Calibri" panose="020F0502020204030204" pitchFamily="34" charset="0"/>
                <a:ea typeface="Calibri" panose="020F0502020204030204" pitchFamily="34" charset="0"/>
                <a:cs typeface="Arial" panose="020B0604020202020204" pitchFamily="34" charset="0"/>
              </a:rPr>
              <a:t>موقعیت منظومه</a:t>
            </a:r>
            <a:endParaRPr lang="en-US" b="1" dirty="0">
              <a:ln>
                <a:solidFill>
                  <a:srgbClr val="6C4916"/>
                </a:solidFill>
              </a:ln>
              <a:solidFill>
                <a:srgbClr val="B17825"/>
              </a:solidFill>
            </a:endParaRPr>
          </a:p>
        </p:txBody>
      </p:sp>
      <p:sp>
        <p:nvSpPr>
          <p:cNvPr id="5" name="Rectangle 4"/>
          <p:cNvSpPr/>
          <p:nvPr/>
        </p:nvSpPr>
        <p:spPr>
          <a:xfrm>
            <a:off x="216167" y="694536"/>
            <a:ext cx="8648164" cy="1908215"/>
          </a:xfrm>
          <a:prstGeom prst="rect">
            <a:avLst/>
          </a:prstGeom>
          <a:solidFill>
            <a:schemeClr val="accent1">
              <a:lumMod val="40000"/>
              <a:lumOff val="60000"/>
            </a:schemeClr>
          </a:solidFill>
          <a:ln>
            <a:solidFill>
              <a:schemeClr val="accent1"/>
            </a:solidFill>
          </a:ln>
        </p:spPr>
        <p:txBody>
          <a:bodyPr wrap="square">
            <a:spAutoFit/>
          </a:bodyPr>
          <a:lstStyle/>
          <a:p>
            <a:pPr algn="just" rtl="1">
              <a:lnSpc>
                <a:spcPct val="150000"/>
              </a:lnSpc>
            </a:pPr>
            <a:r>
              <a:rPr lang="ar-SA" sz="1600" b="1" dirty="0">
                <a:cs typeface="B Nazanin" panose="00000400000000000000" pitchFamily="2" charset="-78"/>
              </a:rPr>
              <a:t>بخش قره‌پشتلو شهرستان زنجان شامل سه دهستان قره‌پشتلو پایین، قره‌پشتلو بالا و سهرین می‌باشد. مرکز شهرستان زنجان شهر زنجان است که در بخش مرکزی واقع شده است. تعداد آبادی‌های بخش قره‌پشتلو شهرستان زنجان 78 عدد است که از این تعداد در سرشماری سال 1395 مرکز آمار ایران، 52 آبادی دارای سکنه بوده است. شهر ارمغانخانه </a:t>
            </a:r>
            <a:r>
              <a:rPr lang="fa-IR" sz="1600" b="1" dirty="0">
                <a:cs typeface="B Nazanin" panose="00000400000000000000" pitchFamily="2" charset="-78"/>
              </a:rPr>
              <a:t>به‌عنوان مرکز بخش دارای 2149 نفر جمعیت است که کل جمعیت شهری بخش را شامل می‌شود. در مجموع بخش  قره پشتلو بر طبق سرشماری جمعیتی سال 1395 دارای 15969 نفر جمعیت </a:t>
            </a:r>
            <a:r>
              <a:rPr lang="fa-IR" sz="1600" b="1" dirty="0" smtClean="0">
                <a:cs typeface="B Nazanin" panose="00000400000000000000" pitchFamily="2" charset="-78"/>
              </a:rPr>
              <a:t>است.</a:t>
            </a:r>
            <a:endParaRPr lang="en-US" sz="1600" b="1" dirty="0">
              <a:cs typeface="B Nazanin" panose="00000400000000000000" pitchFamily="2" charset="-78"/>
            </a:endParaRPr>
          </a:p>
        </p:txBody>
      </p:sp>
      <p:sp>
        <p:nvSpPr>
          <p:cNvPr id="8" name="Rectangle 7"/>
          <p:cNvSpPr/>
          <p:nvPr/>
        </p:nvSpPr>
        <p:spPr>
          <a:xfrm>
            <a:off x="1480457" y="2771026"/>
            <a:ext cx="5695989" cy="338554"/>
          </a:xfrm>
          <a:prstGeom prst="rect">
            <a:avLst/>
          </a:prstGeom>
        </p:spPr>
        <p:txBody>
          <a:bodyPr wrap="square">
            <a:spAutoFit/>
          </a:bodyPr>
          <a:lstStyle/>
          <a:p>
            <a:pPr lvl="0" algn="ctr" rtl="1">
              <a:spcAft>
                <a:spcPts val="0"/>
              </a:spcAft>
            </a:pPr>
            <a:r>
              <a:rPr lang="fa-IR" sz="1600" b="1" dirty="0">
                <a:latin typeface="B Nazanin" panose="00000400000000000000" pitchFamily="2" charset="-78"/>
                <a:ea typeface="SimSun" panose="02010600030101010101" pitchFamily="2" charset="-122"/>
                <a:cs typeface="B Nazanin" panose="00000400000000000000" pitchFamily="2" charset="-78"/>
              </a:rPr>
              <a:t>تعداد و جمعیت سکونتگاه‌های بخش </a:t>
            </a:r>
            <a:r>
              <a:rPr lang="fa-IR" sz="1600" b="1" dirty="0" smtClean="0">
                <a:latin typeface="B Nazanin" panose="00000400000000000000" pitchFamily="2" charset="-78"/>
                <a:ea typeface="SimSun" panose="02010600030101010101" pitchFamily="2" charset="-122"/>
                <a:cs typeface="B Nazanin" panose="00000400000000000000" pitchFamily="2" charset="-78"/>
              </a:rPr>
              <a:t>قره پشتلو </a:t>
            </a:r>
            <a:r>
              <a:rPr lang="fa-IR" sz="1600" b="1" dirty="0">
                <a:latin typeface="B Nazanin" panose="00000400000000000000" pitchFamily="2" charset="-78"/>
                <a:ea typeface="SimSun" panose="02010600030101010101" pitchFamily="2" charset="-122"/>
                <a:cs typeface="B Nazanin" panose="00000400000000000000" pitchFamily="2" charset="-78"/>
              </a:rPr>
              <a:t>شهرستان زنجان</a:t>
            </a:r>
            <a:endParaRPr lang="en-US" sz="1600" b="1" dirty="0">
              <a:effectLst/>
              <a:latin typeface="B Nazanin" panose="00000400000000000000" pitchFamily="2" charset="-78"/>
              <a:ea typeface="SimSun" panose="02010600030101010101" pitchFamily="2" charset="-122"/>
              <a:cs typeface="B Nazanin" panose="00000400000000000000" pitchFamily="2" charset="-78"/>
            </a:endParaRPr>
          </a:p>
        </p:txBody>
      </p:sp>
      <p:graphicFrame>
        <p:nvGraphicFramePr>
          <p:cNvPr id="6" name="Table 5"/>
          <p:cNvGraphicFramePr>
            <a:graphicFrameLocks noGrp="1"/>
          </p:cNvGraphicFramePr>
          <p:nvPr>
            <p:extLst>
              <p:ext uri="{D42A27DB-BD31-4B8C-83A1-F6EECF244321}">
                <p14:modId xmlns:p14="http://schemas.microsoft.com/office/powerpoint/2010/main" val="3830998714"/>
              </p:ext>
            </p:extLst>
          </p:nvPr>
        </p:nvGraphicFramePr>
        <p:xfrm>
          <a:off x="953446" y="3276104"/>
          <a:ext cx="7504753" cy="2888951"/>
        </p:xfrm>
        <a:graphic>
          <a:graphicData uri="http://schemas.openxmlformats.org/drawingml/2006/table">
            <a:tbl>
              <a:tblPr firstRow="1" firstCol="1" bandRow="1">
                <a:tableStyleId>{C4B1156A-380E-4F78-BDF5-A606A8083BF9}</a:tableStyleId>
              </a:tblPr>
              <a:tblGrid>
                <a:gridCol w="1614862"/>
                <a:gridCol w="1614862"/>
                <a:gridCol w="1127388"/>
                <a:gridCol w="917155"/>
                <a:gridCol w="1080484"/>
                <a:gridCol w="1150002"/>
              </a:tblGrid>
              <a:tr h="641989">
                <a:tc>
                  <a:txBody>
                    <a:bodyPr/>
                    <a:lstStyle/>
                    <a:p>
                      <a:pPr marL="0" marR="0" algn="ctr" rtl="1">
                        <a:lnSpc>
                          <a:spcPct val="115000"/>
                        </a:lnSpc>
                        <a:spcBef>
                          <a:spcPts val="0"/>
                        </a:spcBef>
                        <a:spcAft>
                          <a:spcPts val="0"/>
                        </a:spcAft>
                      </a:pPr>
                      <a:r>
                        <a:rPr lang="ar-SA" sz="1100">
                          <a:effectLst/>
                          <a:cs typeface="B Nazanin" panose="00000400000000000000" pitchFamily="2" charset="-78"/>
                        </a:rPr>
                        <a:t>نام</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ar-SA" sz="1100" dirty="0" smtClean="0">
                          <a:effectLst/>
                          <a:cs typeface="B Nazanin" panose="00000400000000000000" pitchFamily="2" charset="-78"/>
                        </a:rPr>
                        <a:t>مرکز دهستان</a:t>
                      </a:r>
                      <a:endParaRPr lang="en-US" sz="1100" dirty="0" smtClean="0">
                        <a:effectLst/>
                        <a:latin typeface="Calibri" panose="020F0502020204030204" pitchFamily="34" charset="0"/>
                        <a:ea typeface="Calibri" panose="020F0502020204030204" pitchFamily="34" charset="0"/>
                        <a:cs typeface="B Nazanin" panose="00000400000000000000" pitchFamily="2" charset="-78"/>
                      </a:endParaRPr>
                    </a:p>
                    <a:p>
                      <a:pPr marL="0" marR="0" algn="ctr">
                        <a:lnSpc>
                          <a:spcPct val="115000"/>
                        </a:lnSpc>
                        <a:spcBef>
                          <a:spcPts val="0"/>
                        </a:spcBef>
                        <a:spcAft>
                          <a:spcPts val="0"/>
                        </a:spcAft>
                      </a:pPr>
                      <a:r>
                        <a:rPr lang="en-US" sz="1100" dirty="0">
                          <a:effectLst/>
                          <a:cs typeface="B Nazanin" panose="00000400000000000000" pitchFamily="2" charset="-78"/>
                        </a:rPr>
                        <a:t> </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rtl="1">
                        <a:lnSpc>
                          <a:spcPct val="115000"/>
                        </a:lnSpc>
                        <a:spcBef>
                          <a:spcPts val="0"/>
                        </a:spcBef>
                        <a:spcAft>
                          <a:spcPts val="0"/>
                        </a:spcAft>
                      </a:pPr>
                      <a:r>
                        <a:rPr lang="ar-SA" sz="1100">
                          <a:effectLst/>
                          <a:cs typeface="B Nazanin" panose="00000400000000000000" pitchFamily="2" charset="-78"/>
                        </a:rPr>
                        <a:t>آبادی بالای 20خانوار</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rtl="1">
                        <a:lnSpc>
                          <a:spcPct val="115000"/>
                        </a:lnSpc>
                        <a:spcBef>
                          <a:spcPts val="0"/>
                        </a:spcBef>
                        <a:spcAft>
                          <a:spcPts val="0"/>
                        </a:spcAft>
                      </a:pPr>
                      <a:r>
                        <a:rPr lang="ar-SA" sz="1100">
                          <a:effectLst/>
                          <a:cs typeface="B Nazanin" panose="00000400000000000000" pitchFamily="2" charset="-78"/>
                        </a:rPr>
                        <a:t>آبادی زیر 20خانوار</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rtl="1">
                        <a:lnSpc>
                          <a:spcPct val="115000"/>
                        </a:lnSpc>
                        <a:spcBef>
                          <a:spcPts val="0"/>
                        </a:spcBef>
                        <a:spcAft>
                          <a:spcPts val="0"/>
                        </a:spcAft>
                      </a:pPr>
                      <a:r>
                        <a:rPr lang="ar-SA" sz="1100">
                          <a:effectLst/>
                          <a:cs typeface="B Nazanin" panose="00000400000000000000" pitchFamily="2" charset="-78"/>
                        </a:rPr>
                        <a:t> مکان مزرعه و خالی از سکنه</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rtl="1">
                        <a:lnSpc>
                          <a:spcPct val="115000"/>
                        </a:lnSpc>
                        <a:spcBef>
                          <a:spcPts val="0"/>
                        </a:spcBef>
                        <a:spcAft>
                          <a:spcPts val="0"/>
                        </a:spcAft>
                      </a:pPr>
                      <a:r>
                        <a:rPr lang="ar-SA" sz="1100">
                          <a:effectLst/>
                          <a:cs typeface="B Nazanin" panose="00000400000000000000" pitchFamily="2" charset="-78"/>
                        </a:rPr>
                        <a:t> جمعیت( نفر)</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r>
              <a:tr h="641989">
                <a:tc>
                  <a:txBody>
                    <a:bodyPr/>
                    <a:lstStyle/>
                    <a:p>
                      <a:pPr marL="0" marR="0" algn="ctr" rtl="1">
                        <a:lnSpc>
                          <a:spcPct val="115000"/>
                        </a:lnSpc>
                        <a:spcBef>
                          <a:spcPts val="0"/>
                        </a:spcBef>
                        <a:spcAft>
                          <a:spcPts val="0"/>
                        </a:spcAft>
                      </a:pPr>
                      <a:r>
                        <a:rPr lang="ar-SA" sz="1100" dirty="0">
                          <a:effectLst/>
                          <a:cs typeface="B Nazanin" panose="00000400000000000000" pitchFamily="2" charset="-78"/>
                        </a:rPr>
                        <a:t>سهرین</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rtl="1">
                        <a:lnSpc>
                          <a:spcPct val="115000"/>
                        </a:lnSpc>
                        <a:spcBef>
                          <a:spcPts val="0"/>
                        </a:spcBef>
                        <a:spcAft>
                          <a:spcPts val="0"/>
                        </a:spcAft>
                      </a:pPr>
                      <a:r>
                        <a:rPr lang="ar-SA" sz="1100" dirty="0">
                          <a:effectLst/>
                          <a:cs typeface="B Nazanin" panose="00000400000000000000" pitchFamily="2" charset="-78"/>
                        </a:rPr>
                        <a:t>سهرین</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rtl="0">
                        <a:lnSpc>
                          <a:spcPct val="115000"/>
                        </a:lnSpc>
                        <a:spcBef>
                          <a:spcPts val="0"/>
                        </a:spcBef>
                        <a:spcAft>
                          <a:spcPts val="0"/>
                        </a:spcAft>
                      </a:pPr>
                      <a:r>
                        <a:rPr lang="en-US" sz="1100">
                          <a:effectLst/>
                          <a:cs typeface="B Nazanin" panose="00000400000000000000" pitchFamily="2" charset="-78"/>
                        </a:rPr>
                        <a:t>10</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rtl="0">
                        <a:lnSpc>
                          <a:spcPct val="115000"/>
                        </a:lnSpc>
                        <a:spcBef>
                          <a:spcPts val="0"/>
                        </a:spcBef>
                        <a:spcAft>
                          <a:spcPts val="0"/>
                        </a:spcAft>
                      </a:pPr>
                      <a:r>
                        <a:rPr lang="en-US" sz="1100">
                          <a:effectLst/>
                          <a:cs typeface="B Nazanin" panose="00000400000000000000" pitchFamily="2" charset="-78"/>
                        </a:rPr>
                        <a:t>2</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a:lnSpc>
                          <a:spcPct val="115000"/>
                        </a:lnSpc>
                        <a:spcBef>
                          <a:spcPts val="0"/>
                        </a:spcBef>
                        <a:spcAft>
                          <a:spcPts val="0"/>
                        </a:spcAft>
                      </a:pPr>
                      <a:r>
                        <a:rPr lang="en-US" sz="1100">
                          <a:effectLst/>
                          <a:cs typeface="B Nazanin" panose="00000400000000000000" pitchFamily="2" charset="-78"/>
                        </a:rPr>
                        <a:t>4</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a:lnSpc>
                          <a:spcPct val="115000"/>
                        </a:lnSpc>
                        <a:spcBef>
                          <a:spcPts val="0"/>
                        </a:spcBef>
                        <a:spcAft>
                          <a:spcPts val="0"/>
                        </a:spcAft>
                      </a:pPr>
                      <a:r>
                        <a:rPr lang="en-US" sz="1100">
                          <a:effectLst/>
                          <a:cs typeface="B Nazanin" panose="00000400000000000000" pitchFamily="2" charset="-78"/>
                        </a:rPr>
                        <a:t>6,349</a:t>
                      </a:r>
                    </a:p>
                    <a:p>
                      <a:pPr marL="0" marR="0" algn="ctr">
                        <a:lnSpc>
                          <a:spcPct val="115000"/>
                        </a:lnSpc>
                        <a:spcBef>
                          <a:spcPts val="0"/>
                        </a:spcBef>
                        <a:spcAft>
                          <a:spcPts val="0"/>
                        </a:spcAft>
                      </a:pPr>
                      <a:r>
                        <a:rPr lang="en-US" sz="1100">
                          <a:effectLst/>
                          <a:cs typeface="B Nazanin" panose="00000400000000000000" pitchFamily="2" charset="-78"/>
                        </a:rPr>
                        <a:t> </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r>
              <a:tr h="641989">
                <a:tc>
                  <a:txBody>
                    <a:bodyPr/>
                    <a:lstStyle/>
                    <a:p>
                      <a:pPr marL="0" marR="0" algn="ctr" rtl="1">
                        <a:lnSpc>
                          <a:spcPct val="115000"/>
                        </a:lnSpc>
                        <a:spcBef>
                          <a:spcPts val="0"/>
                        </a:spcBef>
                        <a:spcAft>
                          <a:spcPts val="0"/>
                        </a:spcAft>
                      </a:pPr>
                      <a:r>
                        <a:rPr lang="ar-SA" sz="1100">
                          <a:effectLst/>
                          <a:cs typeface="B Nazanin" panose="00000400000000000000" pitchFamily="2" charset="-78"/>
                        </a:rPr>
                        <a:t>قره پشنتلو بالا</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rtl="1">
                        <a:lnSpc>
                          <a:spcPct val="115000"/>
                        </a:lnSpc>
                        <a:spcBef>
                          <a:spcPts val="0"/>
                        </a:spcBef>
                        <a:spcAft>
                          <a:spcPts val="0"/>
                        </a:spcAft>
                      </a:pPr>
                      <a:r>
                        <a:rPr lang="ar-SA" sz="1100" dirty="0">
                          <a:effectLst/>
                          <a:cs typeface="B Nazanin" panose="00000400000000000000" pitchFamily="2" charset="-78"/>
                        </a:rPr>
                        <a:t>ارمغانخانه</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rtl="0">
                        <a:lnSpc>
                          <a:spcPct val="115000"/>
                        </a:lnSpc>
                        <a:spcBef>
                          <a:spcPts val="0"/>
                        </a:spcBef>
                        <a:spcAft>
                          <a:spcPts val="0"/>
                        </a:spcAft>
                      </a:pPr>
                      <a:r>
                        <a:rPr lang="en-US" sz="1100">
                          <a:effectLst/>
                          <a:cs typeface="B Nazanin" panose="00000400000000000000" pitchFamily="2" charset="-78"/>
                        </a:rPr>
                        <a:t>17</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rtl="0">
                        <a:lnSpc>
                          <a:spcPct val="115000"/>
                        </a:lnSpc>
                        <a:spcBef>
                          <a:spcPts val="0"/>
                        </a:spcBef>
                        <a:spcAft>
                          <a:spcPts val="0"/>
                        </a:spcAft>
                      </a:pPr>
                      <a:r>
                        <a:rPr lang="en-US" sz="1100">
                          <a:effectLst/>
                          <a:cs typeface="B Nazanin" panose="00000400000000000000" pitchFamily="2" charset="-78"/>
                        </a:rPr>
                        <a:t>6</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a:lnSpc>
                          <a:spcPct val="115000"/>
                        </a:lnSpc>
                        <a:spcBef>
                          <a:spcPts val="0"/>
                        </a:spcBef>
                        <a:spcAft>
                          <a:spcPts val="0"/>
                        </a:spcAft>
                      </a:pPr>
                      <a:r>
                        <a:rPr lang="en-US" sz="1100">
                          <a:effectLst/>
                          <a:cs typeface="B Nazanin" panose="00000400000000000000" pitchFamily="2" charset="-78"/>
                        </a:rPr>
                        <a:t>7</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a:lnSpc>
                          <a:spcPct val="115000"/>
                        </a:lnSpc>
                        <a:spcBef>
                          <a:spcPts val="0"/>
                        </a:spcBef>
                        <a:spcAft>
                          <a:spcPts val="0"/>
                        </a:spcAft>
                      </a:pPr>
                      <a:r>
                        <a:rPr lang="en-US" sz="1100">
                          <a:effectLst/>
                          <a:cs typeface="B Nazanin" panose="00000400000000000000" pitchFamily="2" charset="-78"/>
                        </a:rPr>
                        <a:t>5,147</a:t>
                      </a:r>
                    </a:p>
                    <a:p>
                      <a:pPr marL="0" marR="0" algn="ctr">
                        <a:lnSpc>
                          <a:spcPct val="115000"/>
                        </a:lnSpc>
                        <a:spcBef>
                          <a:spcPts val="0"/>
                        </a:spcBef>
                        <a:spcAft>
                          <a:spcPts val="0"/>
                        </a:spcAft>
                      </a:pPr>
                      <a:r>
                        <a:rPr lang="en-US" sz="1100">
                          <a:effectLst/>
                          <a:cs typeface="B Nazanin" panose="00000400000000000000" pitchFamily="2" charset="-78"/>
                        </a:rPr>
                        <a:t> </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r>
              <a:tr h="641989">
                <a:tc>
                  <a:txBody>
                    <a:bodyPr/>
                    <a:lstStyle/>
                    <a:p>
                      <a:pPr marL="0" marR="0" algn="ctr" rtl="1">
                        <a:lnSpc>
                          <a:spcPct val="115000"/>
                        </a:lnSpc>
                        <a:spcBef>
                          <a:spcPts val="0"/>
                        </a:spcBef>
                        <a:spcAft>
                          <a:spcPts val="0"/>
                        </a:spcAft>
                      </a:pPr>
                      <a:r>
                        <a:rPr lang="ar-SA" sz="1100">
                          <a:effectLst/>
                          <a:cs typeface="B Nazanin" panose="00000400000000000000" pitchFamily="2" charset="-78"/>
                        </a:rPr>
                        <a:t>قره پشتلو پایین</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rtl="1">
                        <a:lnSpc>
                          <a:spcPct val="115000"/>
                        </a:lnSpc>
                        <a:spcBef>
                          <a:spcPts val="0"/>
                        </a:spcBef>
                        <a:spcAft>
                          <a:spcPts val="0"/>
                        </a:spcAft>
                      </a:pPr>
                      <a:r>
                        <a:rPr lang="ar-SA" sz="1100" dirty="0">
                          <a:effectLst/>
                          <a:cs typeface="B Nazanin" panose="00000400000000000000" pitchFamily="2" charset="-78"/>
                        </a:rPr>
                        <a:t>قبله بلاغی</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rtl="0">
                        <a:lnSpc>
                          <a:spcPct val="115000"/>
                        </a:lnSpc>
                        <a:spcBef>
                          <a:spcPts val="0"/>
                        </a:spcBef>
                        <a:spcAft>
                          <a:spcPts val="0"/>
                        </a:spcAft>
                      </a:pPr>
                      <a:r>
                        <a:rPr lang="en-US" sz="1100">
                          <a:effectLst/>
                          <a:cs typeface="B Nazanin" panose="00000400000000000000" pitchFamily="2" charset="-78"/>
                        </a:rPr>
                        <a:t>13</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rtl="0">
                        <a:lnSpc>
                          <a:spcPct val="115000"/>
                        </a:lnSpc>
                        <a:spcBef>
                          <a:spcPts val="0"/>
                        </a:spcBef>
                        <a:spcAft>
                          <a:spcPts val="0"/>
                        </a:spcAft>
                      </a:pPr>
                      <a:r>
                        <a:rPr lang="en-US" sz="1100">
                          <a:effectLst/>
                          <a:cs typeface="B Nazanin" panose="00000400000000000000" pitchFamily="2" charset="-78"/>
                        </a:rPr>
                        <a:t>5</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a:lnSpc>
                          <a:spcPct val="115000"/>
                        </a:lnSpc>
                        <a:spcBef>
                          <a:spcPts val="0"/>
                        </a:spcBef>
                        <a:spcAft>
                          <a:spcPts val="0"/>
                        </a:spcAft>
                      </a:pPr>
                      <a:r>
                        <a:rPr lang="en-US" sz="1100">
                          <a:effectLst/>
                          <a:cs typeface="B Nazanin" panose="00000400000000000000" pitchFamily="2" charset="-78"/>
                        </a:rPr>
                        <a:t>15</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a:lnSpc>
                          <a:spcPct val="115000"/>
                        </a:lnSpc>
                        <a:spcBef>
                          <a:spcPts val="0"/>
                        </a:spcBef>
                        <a:spcAft>
                          <a:spcPts val="0"/>
                        </a:spcAft>
                      </a:pPr>
                      <a:r>
                        <a:rPr lang="en-US" sz="1100">
                          <a:effectLst/>
                          <a:cs typeface="B Nazanin" panose="00000400000000000000" pitchFamily="2" charset="-78"/>
                        </a:rPr>
                        <a:t>2,324</a:t>
                      </a:r>
                    </a:p>
                    <a:p>
                      <a:pPr marL="0" marR="0" algn="ctr">
                        <a:lnSpc>
                          <a:spcPct val="115000"/>
                        </a:lnSpc>
                        <a:spcBef>
                          <a:spcPts val="0"/>
                        </a:spcBef>
                        <a:spcAft>
                          <a:spcPts val="0"/>
                        </a:spcAft>
                      </a:pPr>
                      <a:r>
                        <a:rPr lang="en-US" sz="1100">
                          <a:effectLst/>
                          <a:cs typeface="B Nazanin" panose="00000400000000000000" pitchFamily="2" charset="-78"/>
                        </a:rPr>
                        <a:t> </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r>
              <a:tr h="320995">
                <a:tc>
                  <a:txBody>
                    <a:bodyPr/>
                    <a:lstStyle/>
                    <a:p>
                      <a:pPr marL="0" marR="0" algn="ctr" rtl="1">
                        <a:lnSpc>
                          <a:spcPct val="115000"/>
                        </a:lnSpc>
                        <a:spcBef>
                          <a:spcPts val="0"/>
                        </a:spcBef>
                        <a:spcAft>
                          <a:spcPts val="0"/>
                        </a:spcAft>
                      </a:pPr>
                      <a:r>
                        <a:rPr lang="ar-SA" sz="1100" dirty="0">
                          <a:effectLst/>
                          <a:cs typeface="B Nazanin" panose="00000400000000000000" pitchFamily="2" charset="-78"/>
                        </a:rPr>
                        <a:t>ارمغانخانه</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a:lnSpc>
                          <a:spcPct val="115000"/>
                        </a:lnSpc>
                        <a:spcBef>
                          <a:spcPts val="0"/>
                        </a:spcBef>
                        <a:spcAft>
                          <a:spcPts val="0"/>
                        </a:spcAft>
                      </a:pPr>
                      <a:r>
                        <a:rPr lang="en-US" sz="1100">
                          <a:effectLst/>
                          <a:cs typeface="B Nazanin" panose="00000400000000000000" pitchFamily="2" charset="-78"/>
                        </a:rPr>
                        <a:t> </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a:lnSpc>
                          <a:spcPct val="115000"/>
                        </a:lnSpc>
                        <a:spcBef>
                          <a:spcPts val="0"/>
                        </a:spcBef>
                        <a:spcAft>
                          <a:spcPts val="0"/>
                        </a:spcAft>
                      </a:pPr>
                      <a:r>
                        <a:rPr lang="ar-SA" sz="1100">
                          <a:effectLst/>
                          <a:cs typeface="B Nazanin" panose="00000400000000000000" pitchFamily="2" charset="-78"/>
                        </a:rPr>
                        <a:t> </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a:lnSpc>
                          <a:spcPct val="115000"/>
                        </a:lnSpc>
                        <a:spcBef>
                          <a:spcPts val="0"/>
                        </a:spcBef>
                        <a:spcAft>
                          <a:spcPts val="0"/>
                        </a:spcAft>
                      </a:pPr>
                      <a:r>
                        <a:rPr lang="en-US" sz="1100">
                          <a:effectLst/>
                          <a:cs typeface="B Nazanin" panose="00000400000000000000" pitchFamily="2" charset="-78"/>
                        </a:rPr>
                        <a:t> </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a:lnSpc>
                          <a:spcPct val="115000"/>
                        </a:lnSpc>
                        <a:spcBef>
                          <a:spcPts val="0"/>
                        </a:spcBef>
                        <a:spcAft>
                          <a:spcPts val="0"/>
                        </a:spcAft>
                      </a:pPr>
                      <a:r>
                        <a:rPr lang="en-US" sz="1100">
                          <a:effectLst/>
                          <a:cs typeface="B Nazanin" panose="00000400000000000000" pitchFamily="2" charset="-78"/>
                        </a:rPr>
                        <a:t> </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c>
                  <a:txBody>
                    <a:bodyPr/>
                    <a:lstStyle/>
                    <a:p>
                      <a:pPr marL="0" marR="0" algn="ctr">
                        <a:lnSpc>
                          <a:spcPct val="115000"/>
                        </a:lnSpc>
                        <a:spcBef>
                          <a:spcPts val="0"/>
                        </a:spcBef>
                        <a:spcAft>
                          <a:spcPts val="0"/>
                        </a:spcAft>
                      </a:pPr>
                      <a:r>
                        <a:rPr lang="en-US" sz="1100" dirty="0">
                          <a:effectLst/>
                          <a:cs typeface="B Nazanin" panose="00000400000000000000" pitchFamily="2" charset="-78"/>
                        </a:rPr>
                        <a:t>2,149</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EDB3"/>
                    </a:solidFill>
                  </a:tcPr>
                </a:tc>
              </a:tr>
            </a:tbl>
          </a:graphicData>
        </a:graphic>
      </p:graphicFrame>
    </p:spTree>
    <p:extLst>
      <p:ext uri="{BB962C8B-B14F-4D97-AF65-F5344CB8AC3E}">
        <p14:creationId xmlns:p14="http://schemas.microsoft.com/office/powerpoint/2010/main" val="21158043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6480166" y="82241"/>
            <a:ext cx="2116285" cy="523220"/>
          </a:xfrm>
          <a:prstGeom prst="rect">
            <a:avLst/>
          </a:prstGeom>
          <a:noFill/>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موقعیت منظومه</a:t>
            </a:r>
            <a:endParaRPr lang="en-US" sz="2800" b="1" dirty="0">
              <a:ln>
                <a:solidFill>
                  <a:srgbClr val="6C4916"/>
                </a:solidFill>
              </a:ln>
              <a:solidFill>
                <a:srgbClr val="B17825"/>
              </a:solidFill>
              <a:cs typeface="B Nazanin" panose="00000400000000000000" pitchFamily="2" charset="-78"/>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592682" y="773735"/>
            <a:ext cx="7876403" cy="5323057"/>
          </a:xfrm>
          <a:prstGeom prst="rect">
            <a:avLst/>
          </a:prstGeom>
        </p:spPr>
      </p:pic>
    </p:spTree>
    <p:extLst>
      <p:ext uri="{BB962C8B-B14F-4D97-AF65-F5344CB8AC3E}">
        <p14:creationId xmlns:p14="http://schemas.microsoft.com/office/powerpoint/2010/main" val="13889497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3976521" y="93431"/>
            <a:ext cx="5230919" cy="523220"/>
          </a:xfrm>
          <a:prstGeom prst="rect">
            <a:avLst/>
          </a:prstGeom>
          <a:noFill/>
        </p:spPr>
        <p:txBody>
          <a:bodyPr wrap="none">
            <a:spAutoFit/>
          </a:bodyPr>
          <a:lstStyle/>
          <a:p>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محدوده و سکونتگاه های بخش </a:t>
            </a:r>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قره پشتلو</a:t>
            </a:r>
            <a:endParaRPr lang="en-US" sz="2800" b="1" dirty="0">
              <a:ln>
                <a:solidFill>
                  <a:srgbClr val="6C4916"/>
                </a:solidFill>
              </a:ln>
              <a:solidFill>
                <a:srgbClr val="B17825"/>
              </a:solidFill>
              <a:cs typeface="B Nazanin" panose="00000400000000000000" pitchFamily="2" charset="-78"/>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364671" y="700788"/>
            <a:ext cx="7962900" cy="5548405"/>
          </a:xfrm>
          <a:prstGeom prst="rect">
            <a:avLst/>
          </a:prstGeom>
        </p:spPr>
      </p:pic>
    </p:spTree>
    <p:extLst>
      <p:ext uri="{BB962C8B-B14F-4D97-AF65-F5344CB8AC3E}">
        <p14:creationId xmlns:p14="http://schemas.microsoft.com/office/powerpoint/2010/main" val="20034435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graphicFrame>
        <p:nvGraphicFramePr>
          <p:cNvPr id="4" name="Diagram 3"/>
          <p:cNvGraphicFramePr/>
          <p:nvPr>
            <p:extLst/>
          </p:nvPr>
        </p:nvGraphicFramePr>
        <p:xfrm>
          <a:off x="315686" y="293914"/>
          <a:ext cx="8599714" cy="5693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05240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7103154" y="1961661"/>
            <a:ext cx="1872798" cy="1384995"/>
          </a:xfrm>
          <a:prstGeom prst="rect">
            <a:avLst/>
          </a:prstGeom>
        </p:spPr>
        <p:txBody>
          <a:bodyPr wrap="square">
            <a:spAutoFit/>
          </a:bodyPr>
          <a:lstStyle/>
          <a:p>
            <a:pPr algn="r" rtl="1"/>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شاخص‌های وضعیت توسعة بخش</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pic>
        <p:nvPicPr>
          <p:cNvPr id="7" name="Picture 6"/>
          <p:cNvPicPr>
            <a:picLocks noChangeAspect="1"/>
          </p:cNvPicPr>
          <p:nvPr/>
        </p:nvPicPr>
        <p:blipFill>
          <a:blip r:embed="rId2"/>
          <a:stretch>
            <a:fillRect/>
          </a:stretch>
        </p:blipFill>
        <p:spPr>
          <a:xfrm>
            <a:off x="906109" y="834311"/>
            <a:ext cx="6197045" cy="5262481"/>
          </a:xfrm>
          <a:prstGeom prst="rect">
            <a:avLst/>
          </a:prstGeom>
        </p:spPr>
      </p:pic>
    </p:spTree>
    <p:extLst>
      <p:ext uri="{BB962C8B-B14F-4D97-AF65-F5344CB8AC3E}">
        <p14:creationId xmlns:p14="http://schemas.microsoft.com/office/powerpoint/2010/main" val="3432376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32509" r="32509"/>
          <a:stretch>
            <a:fillRect/>
          </a:stretch>
        </p:blipFill>
        <p:spPr>
          <a:xfrm>
            <a:off x="458788" y="6469063"/>
            <a:ext cx="1212850" cy="388937"/>
          </a:xfrm>
        </p:spPr>
      </p:pic>
      <p:sp>
        <p:nvSpPr>
          <p:cNvPr id="6" name="Rectangle 5"/>
          <p:cNvSpPr/>
          <p:nvPr/>
        </p:nvSpPr>
        <p:spPr>
          <a:xfrm>
            <a:off x="2348398" y="3964518"/>
            <a:ext cx="3979862" cy="63182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fa-IR" sz="1600" b="1" dirty="0">
                <a:solidFill>
                  <a:schemeClr val="tx1">
                    <a:lumMod val="50000"/>
                  </a:schemeClr>
                </a:solidFill>
                <a:cs typeface="B Nazanin" panose="00000400000000000000" pitchFamily="2" charset="-78"/>
              </a:rPr>
              <a:t>شرکت مهندسین مشاور یورت شهر سبلان</a:t>
            </a:r>
            <a:endParaRPr lang="en-US" sz="1600" b="1" dirty="0">
              <a:solidFill>
                <a:schemeClr val="tx1">
                  <a:lumMod val="50000"/>
                </a:schemeClr>
              </a:solidFill>
              <a:cs typeface="B Nazanin" panose="00000400000000000000" pitchFamily="2" charset="-78"/>
            </a:endParaRPr>
          </a:p>
        </p:txBody>
      </p:sp>
      <p:sp>
        <p:nvSpPr>
          <p:cNvPr id="10" name="Rectangle 9"/>
          <p:cNvSpPr/>
          <p:nvPr/>
        </p:nvSpPr>
        <p:spPr>
          <a:xfrm>
            <a:off x="2435484" y="5113603"/>
            <a:ext cx="3979862" cy="63182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fa-IR" sz="1600" b="1" dirty="0" smtClean="0">
                <a:solidFill>
                  <a:schemeClr val="accent2">
                    <a:lumMod val="10000"/>
                  </a:schemeClr>
                </a:solidFill>
                <a:cs typeface="B Nazanin" panose="00000400000000000000" pitchFamily="2" charset="-78"/>
              </a:rPr>
              <a:t>مرداد ماه 1399</a:t>
            </a:r>
            <a:endParaRPr lang="en-US" sz="1600" b="1" dirty="0">
              <a:solidFill>
                <a:schemeClr val="accent2">
                  <a:lumMod val="10000"/>
                </a:schemeClr>
              </a:solidFill>
              <a:cs typeface="B Nazanin" panose="00000400000000000000" pitchFamily="2" charset="-78"/>
            </a:endParaRPr>
          </a:p>
        </p:txBody>
      </p:sp>
      <p:sp>
        <p:nvSpPr>
          <p:cNvPr id="14" name="Picture Placeholder 13"/>
          <p:cNvSpPr>
            <a:spLocks noGrp="1"/>
          </p:cNvSpPr>
          <p:nvPr>
            <p:ph type="pic" sz="quarter" idx="13"/>
          </p:nvPr>
        </p:nvSpPr>
        <p:spPr/>
      </p:sp>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8856" y="51497"/>
            <a:ext cx="8909731" cy="854808"/>
          </a:xfrm>
          <a:prstGeom prst="rect">
            <a:avLst/>
          </a:prstGeom>
        </p:spPr>
      </p:pic>
      <p:sp>
        <p:nvSpPr>
          <p:cNvPr id="17" name="Rectangle 16"/>
          <p:cNvSpPr/>
          <p:nvPr/>
        </p:nvSpPr>
        <p:spPr>
          <a:xfrm>
            <a:off x="1242138" y="1247154"/>
            <a:ext cx="6192383" cy="1569660"/>
          </a:xfrm>
          <a:prstGeom prst="rect">
            <a:avLst/>
          </a:prstGeom>
        </p:spPr>
        <p:txBody>
          <a:bodyPr wrap="square">
            <a:spAutoFit/>
          </a:bodyPr>
          <a:lstStyle/>
          <a:p>
            <a:pPr algn="ctr" rtl="1">
              <a:defRPr/>
            </a:pPr>
            <a:r>
              <a:rPr lang="fa-IR" sz="3200" b="1" dirty="0">
                <a:solidFill>
                  <a:schemeClr val="tx2"/>
                </a:solidFill>
                <a:latin typeface="IranNastaliq" panose="02000503000000020003" pitchFamily="2" charset="0"/>
                <a:cs typeface="IranNastaliq" panose="02000503000000020003" pitchFamily="2" charset="0"/>
              </a:rPr>
              <a:t>سند توسعه استان </a:t>
            </a:r>
            <a:r>
              <a:rPr lang="fa-IR" sz="3200" b="1" dirty="0" smtClean="0">
                <a:solidFill>
                  <a:schemeClr val="tx2"/>
                </a:solidFill>
                <a:latin typeface="IranNastaliq" panose="02000503000000020003" pitchFamily="2" charset="0"/>
                <a:cs typeface="IranNastaliq" panose="02000503000000020003" pitchFamily="2" charset="0"/>
              </a:rPr>
              <a:t>زنجان شهرستان زنجان</a:t>
            </a:r>
            <a:endParaRPr lang="en-US" sz="3200" b="1" dirty="0" smtClean="0">
              <a:solidFill>
                <a:schemeClr val="tx2"/>
              </a:solidFill>
              <a:latin typeface="IranNastaliq" panose="02000503000000020003" pitchFamily="2" charset="0"/>
              <a:cs typeface="IranNastaliq" panose="02000503000000020003" pitchFamily="2" charset="0"/>
            </a:endParaRPr>
          </a:p>
          <a:p>
            <a:pPr algn="ctr" rtl="1">
              <a:defRPr/>
            </a:pPr>
            <a:endParaRPr lang="fa-IR" sz="3200" b="1" dirty="0" smtClean="0">
              <a:solidFill>
                <a:schemeClr val="tx2"/>
              </a:solidFill>
              <a:latin typeface="IranNastaliq" panose="02000503000000020003" pitchFamily="2" charset="0"/>
              <a:cs typeface="IranNastaliq" panose="02000503000000020003" pitchFamily="2" charset="0"/>
            </a:endParaRPr>
          </a:p>
          <a:p>
            <a:pPr algn="ctr" rtl="1">
              <a:defRPr/>
            </a:pPr>
            <a:r>
              <a:rPr lang="fa-IR" sz="3200" b="1" dirty="0" smtClean="0">
                <a:solidFill>
                  <a:schemeClr val="tx2"/>
                </a:solidFill>
                <a:latin typeface="IranNastaliq" panose="02000503000000020003" pitchFamily="2" charset="0"/>
                <a:cs typeface="IranNastaliq" panose="02000503000000020003" pitchFamily="2" charset="0"/>
              </a:rPr>
              <a:t>بخش قره پشتلو  شهرستان زنجان</a:t>
            </a:r>
            <a:endParaRPr lang="en-US" sz="3200" b="1" dirty="0">
              <a:solidFill>
                <a:schemeClr val="tx2"/>
              </a:solidFill>
              <a:latin typeface="IranNastaliq" panose="02000503000000020003" pitchFamily="2" charset="0"/>
              <a:cs typeface="IranNastaliq" panose="02000503000000020003" pitchFamily="2" charset="0"/>
            </a:endParaRPr>
          </a:p>
        </p:txBody>
      </p:sp>
    </p:spTree>
    <p:extLst>
      <p:ext uri="{BB962C8B-B14F-4D97-AF65-F5344CB8AC3E}">
        <p14:creationId xmlns:p14="http://schemas.microsoft.com/office/powerpoint/2010/main" val="6320993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6" name="Rectangle 5"/>
          <p:cNvSpPr/>
          <p:nvPr/>
        </p:nvSpPr>
        <p:spPr>
          <a:xfrm>
            <a:off x="6065244" y="159064"/>
            <a:ext cx="2622834" cy="523220"/>
          </a:xfrm>
          <a:prstGeom prst="rect">
            <a:avLst/>
          </a:prstGeom>
        </p:spPr>
        <p:txBody>
          <a:bodyPr wrap="none">
            <a:spAutoFit/>
          </a:bodyPr>
          <a:lstStyle/>
          <a:p>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قابلیت‌ها</a:t>
            </a:r>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ی اقتصادی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4" name="Rectangle 3"/>
          <p:cNvSpPr/>
          <p:nvPr/>
        </p:nvSpPr>
        <p:spPr>
          <a:xfrm>
            <a:off x="859093" y="1081164"/>
            <a:ext cx="7928457" cy="3780522"/>
          </a:xfrm>
          <a:prstGeom prst="rect">
            <a:avLst/>
          </a:prstGeom>
          <a:solidFill>
            <a:schemeClr val="bg1"/>
          </a:solidFill>
          <a:ln>
            <a:solidFill>
              <a:srgbClr val="C0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تولید محصولات صنایع دستی مرغوب به‌ویژه فرش‌بافی ابریشمی در سطح بخش بویژه در روستاهای (مشکین،سهرین،وننق، ولیاران)؛</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دامداری قوی به ویژه مرغوبیت در دام سبک( 50977راس) ؛</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رونق صنعت صنایع دستی از جمله گلیم بافی، چاروق دوزی و چاقوسازی؛</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 بخش قره‌پشتلو به عنوان قطب تولید عدس  شمالغرب کشور(1500تن)؛</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وجودگیاهان دارویی متنوع (گل گاو زبان، بومادران، بولاغ اوتی، بوروخ، یارپیز و ...) قابلیت فرآوری این گیاهان؛</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 وجود5200 کندوی زنبورعسل با میزان تولید44407کیلوگرم عسل (جهاد کشاورزی،1397) </a:t>
            </a:r>
            <a:r>
              <a:rPr lang="fa-IR" sz="1400" b="1" dirty="0">
                <a:latin typeface="Calibri" panose="020F0502020204030204" pitchFamily="34" charset="0"/>
                <a:ea typeface="Calibri" panose="020F0502020204030204" pitchFamily="34" charset="0"/>
                <a:cs typeface="B Nazanin" panose="00000400000000000000" pitchFamily="2" charset="-78"/>
              </a:rPr>
              <a:t>در بخش قره پشتلو بیشترین تعداد کندوی زنبور عسل در روستاهای مشکین،سارمساقلو، گلجین، پازوکی وجود دارد ؛</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واحد نمونه کشوری پرورش بوقلمون مادر و همچنین بهره برداری یک واحد تولیدات گلخانه‌ای با سرمایه‌گذاری </a:t>
            </a:r>
            <a:r>
              <a:rPr lang="fa-IR" sz="1400" b="1" dirty="0">
                <a:latin typeface="iran-sans-web"/>
                <a:ea typeface="Calibri" panose="020F0502020204030204" pitchFamily="34" charset="0"/>
                <a:cs typeface="B Nazanin" panose="00000400000000000000" pitchFamily="2" charset="-78"/>
              </a:rPr>
              <a:t>محصول این گلخانه كشت توت فرنگی هیدروپونیك </a:t>
            </a:r>
            <a:r>
              <a:rPr lang="fa-IR" sz="1400" b="1" dirty="0">
                <a:latin typeface="Calibri" panose="020F0502020204030204" pitchFamily="34" charset="0"/>
                <a:ea typeface="Calibri" panose="020F0502020204030204" pitchFamily="34" charset="0"/>
                <a:cs typeface="B Nazanin" panose="00000400000000000000" pitchFamily="2" charset="-78"/>
              </a:rPr>
              <a:t>در روستای سهرین؛</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دسترسی به بازارهای قدرتمند شهرهایی چون زنجان، تهران،  تبریز، قم، اردبیل؛</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وجود47 معدن فعال (به خصوص معادن گرانیت، فلدسپات، سنگ لاشه و خاک صنعتی ، مس و سیلیس در روستاهای همچون حاجی سیران، رشت آباد،کبریک، حبش، چومالو، زنگبین) ؛</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کارگاه‎های شن و ماسه درمحدوده بخش قره پشتلو کارگاه  شن و ماسه  ادریسی، کارگاه شن و ماسه سارمساقلو  آقای قاسملو، کارگاه شن و ماسه سارمساقلو آقای شعبانی فعال می‌باشند،</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 قابلیت ایجاد</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بازارچه</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صنایع</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دستی</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و</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محصولات</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روستایی.</a:t>
            </a:r>
            <a:endParaRPr lang="en-US" sz="1400" b="1" dirty="0">
              <a:effectLst/>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2831985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5923730" y="109334"/>
            <a:ext cx="2635658" cy="523220"/>
          </a:xfrm>
          <a:prstGeom prst="rect">
            <a:avLst/>
          </a:prstGeom>
        </p:spPr>
        <p:txBody>
          <a:bodyPr wrap="none">
            <a:spAutoFit/>
          </a:bodyPr>
          <a:lstStyle/>
          <a:p>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قابلیت‌ها</a:t>
            </a:r>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ی اجتماعی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11" name="Rectangle 10"/>
          <p:cNvSpPr/>
          <p:nvPr/>
        </p:nvSpPr>
        <p:spPr>
          <a:xfrm>
            <a:off x="324465" y="800829"/>
            <a:ext cx="8544232" cy="5496698"/>
          </a:xfrm>
          <a:prstGeom prst="rect">
            <a:avLst/>
          </a:prstGeom>
          <a:solidFill>
            <a:schemeClr val="bg1"/>
          </a:solidFill>
          <a:ln>
            <a:solidFill>
              <a:srgbClr val="FF0000"/>
            </a:solidFill>
          </a:ln>
        </p:spPr>
        <p:txBody>
          <a:bodyPr wrap="square">
            <a:spAutoFit/>
          </a:bodyPr>
          <a:lstStyle/>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اتحاد و انسجام درسطح بخش براساس اطلاعات پرسشنامه‌ای؛</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اكثريت قريب به اتفاق اهالى پيرو مذهب شيعه اثنى عشرى و از ایلات خمسه هستند.</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روابط مسالمت آمیز میان طوایف متاثر از  ساز کار و سیاق ریش سفیدی با نام آغ ساقال و اغ بیرچک</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بالا بودن سطح مشارکت و همکاری در امور مربوط به روستا</a:t>
            </a:r>
            <a:r>
              <a:rPr lang="fa-IR" sz="1400" b="1" dirty="0">
                <a:latin typeface="Calibri" panose="020F0502020204030204" pitchFamily="34" charset="0"/>
                <a:ea typeface="Calibri" panose="020F0502020204030204" pitchFamily="34" charset="0"/>
                <a:cs typeface="B Nazanin" panose="00000400000000000000" pitchFamily="2" charset="-78"/>
              </a:rPr>
              <a:t> (لایروبی انهار کشاورزی، ایجاد بند انحرافی جهت تامین آب کشاورزی) . نمود این فعالیتها که به صورت بارز می‌توان اشاره نمود در روستاهای سهرین، ولیاران، مشکین، بهرام بیگ، وننق، حاجی سیران،لگاهی،محمود آباد و سارمساقلو  می‌توان مشاهده کرد</a:t>
            </a:r>
            <a:r>
              <a:rPr lang="fa-IR" sz="1400" b="1" dirty="0">
                <a:ea typeface="Calibri" panose="020F0502020204030204" pitchFamily="34" charset="0"/>
                <a:cs typeface="B Nazanin" panose="00000400000000000000" pitchFamily="2" charset="-78"/>
              </a:rPr>
              <a:t>؛</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برگزاری دوره‌های آموزشی فنی و حرفه‌ای در سطح بخش؛</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روابط</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حسنه</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میان</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ساکنان</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روستاها</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و</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غنای</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آداب</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و</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رسوم</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جمعی</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نظیر</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برگزاری</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با</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شکوه</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مراسم</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مذهبی</a:t>
            </a:r>
            <a:r>
              <a:rPr lang="fa-IR" sz="1400" b="1" dirty="0">
                <a:latin typeface="Calibri" panose="020F0502020204030204" pitchFamily="34" charset="0"/>
                <a:ea typeface="Calibri" panose="020F0502020204030204" pitchFamily="34" charset="0"/>
                <a:cs typeface="B Nazanin" panose="00000400000000000000" pitchFamily="2" charset="-78"/>
              </a:rPr>
              <a:t> </a:t>
            </a:r>
            <a:r>
              <a:rPr lang="fa-IR" sz="1400" b="1" dirty="0">
                <a:ea typeface="Calibri" panose="020F0502020204030204" pitchFamily="34" charset="0"/>
                <a:cs typeface="B Nazanin" panose="00000400000000000000" pitchFamily="2" charset="-78"/>
              </a:rPr>
              <a:t>در مناسبت‌ها و عزاداری‌های عاشورا و تاسوعای حسینی (مراسم تعزیه خوانی در تکیه ارمغانخانه)؛</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وجود آموزشگاه‌ها و مدارس دخترانه و پسرانه در سطح بخش؛</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برگزاری 127دوره آموزش فنی و حرفه ای در سطح بخش؛</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r" rtl="1">
              <a:lnSpc>
                <a:spcPct val="107000"/>
              </a:lnSpc>
              <a:spcAft>
                <a:spcPts val="800"/>
              </a:spcAft>
              <a:buFont typeface="Wingdings" panose="05000000000000000000" pitchFamily="2" charset="2"/>
              <a:buChar char=""/>
              <a:tabLst>
                <a:tab pos="855345" algn="r"/>
              </a:tabLst>
            </a:pPr>
            <a:r>
              <a:rPr lang="fa-IR" sz="1400" b="1" dirty="0">
                <a:latin typeface="Calibri" panose="020F0502020204030204" pitchFamily="34" charset="0"/>
                <a:ea typeface="Calibri" panose="020F0502020204030204" pitchFamily="34" charset="0"/>
                <a:cs typeface="B Nazanin" panose="00000400000000000000" pitchFamily="2" charset="-78"/>
              </a:rPr>
              <a:t>دوره های آموزشی برگزار شده جهاد کشاورزی در سطح شهرستان زنجان  در شش ماهه دوم سال 1397عبارت از زراعت 247 دوره،باغبانی 40 دوره ،اموردام و شیلات 14 دوره ،مکانیزاسیون و ماشین آلات 15 دوره ، آب و خاک و امور اراضی 55 دوره ،صنایع تبدیلی و تکمیلی 6 دوره، آموزش های تسهیلگری 11 دوره </a:t>
            </a:r>
            <a:r>
              <a:rPr lang="fa-IR" sz="1400" b="1" dirty="0" smtClean="0">
                <a:latin typeface="Calibri" panose="020F0502020204030204" pitchFamily="34" charset="0"/>
                <a:ea typeface="Calibri" panose="020F0502020204030204" pitchFamily="34" charset="0"/>
                <a:cs typeface="B Nazanin" panose="00000400000000000000" pitchFamily="2" charset="-78"/>
              </a:rPr>
              <a:t>،</a:t>
            </a:r>
          </a:p>
          <a:p>
            <a:pPr marL="342900" lvl="0" indent="-342900" algn="just" rtl="1">
              <a:lnSpc>
                <a:spcPct val="107000"/>
              </a:lnSpc>
              <a:spcAft>
                <a:spcPts val="0"/>
              </a:spcAft>
              <a:buFont typeface="Wingdings" panose="05000000000000000000" pitchFamily="2" charset="2"/>
              <a:buChar char=""/>
              <a:tabLst>
                <a:tab pos="707390" algn="l"/>
              </a:tabLst>
            </a:pPr>
            <a:r>
              <a:rPr lang="fa-IR" sz="1400" b="1" dirty="0">
                <a:latin typeface="Calibri" panose="020F0502020204030204" pitchFamily="34" charset="0"/>
                <a:ea typeface="Calibri" panose="020F0502020204030204" pitchFamily="34" charset="0"/>
                <a:cs typeface="B Nazanin" panose="00000400000000000000" pitchFamily="2" charset="-78"/>
              </a:rPr>
              <a:t>حضور فعال زنان در عرصه فعالیت کشاورزی و صنایع دستی.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tabLst>
                <a:tab pos="455295" algn="r"/>
              </a:tabLst>
            </a:pPr>
            <a:r>
              <a:rPr lang="fa-IR" sz="1400" b="1" dirty="0">
                <a:latin typeface="Calibri" panose="020F0502020204030204" pitchFamily="34" charset="0"/>
                <a:ea typeface="Calibri" panose="020F0502020204030204" pitchFamily="34" charset="0"/>
                <a:cs typeface="B Nazanin" panose="00000400000000000000" pitchFamily="2" charset="-78"/>
              </a:rPr>
              <a:t>صندوق‎های قرض الحسنه فامیلی از مهمترین نهادهای غیررسمی‌اقتصادی است که نقش اقتصادی پررنگی را در حل مشکلات اقتصادی خانوارها بازی می‌کند. اگر چه میزان کل سرمایه در گردش این صندوق ها ناچیز به نظر می‌رسد، با این وجود این سرمایه‎های اندک حلال بسیاری از مشکلاتی روستاییانی هست که در شرایط بد اقتصادی قادر به پس انداز برای خود نیستند؛</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tabLst>
                <a:tab pos="455295" algn="r"/>
              </a:tabLst>
            </a:pPr>
            <a:r>
              <a:rPr lang="fa-IR" sz="1400" b="1" dirty="0">
                <a:latin typeface="Calibri" panose="020F0502020204030204" pitchFamily="34" charset="0"/>
                <a:ea typeface="Calibri" panose="020F0502020204030204" pitchFamily="34" charset="0"/>
                <a:cs typeface="B Nazanin" panose="00000400000000000000" pitchFamily="2" charset="-78"/>
              </a:rPr>
              <a:t>وجود دهیار و شورای اسلامی در سطح روستاها برای اعمال مدیریت انتصابی و انتخابی؛ </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tabLst>
                <a:tab pos="455295" algn="r"/>
              </a:tabLst>
            </a:pPr>
            <a:r>
              <a:rPr lang="fa-IR" sz="1400" b="1" dirty="0">
                <a:latin typeface="Calibri" panose="020F0502020204030204" pitchFamily="34" charset="0"/>
                <a:ea typeface="Calibri" panose="020F0502020204030204" pitchFamily="34" charset="0"/>
                <a:cs typeface="B Nazanin" panose="00000400000000000000" pitchFamily="2" charset="-78"/>
              </a:rPr>
              <a:t>مشخص بودن نهادهای دولتی به مانند بخشداری برای اعمال مدیریت دولتی در سطح بخش؛</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tabLst>
                <a:tab pos="455295" algn="r"/>
              </a:tabLst>
            </a:pPr>
            <a:r>
              <a:rPr lang="fa-IR" sz="1400" b="1" dirty="0">
                <a:latin typeface="Calibri" panose="020F0502020204030204" pitchFamily="34" charset="0"/>
                <a:ea typeface="Calibri" panose="020F0502020204030204" pitchFamily="34" charset="0"/>
                <a:cs typeface="B Nazanin" panose="00000400000000000000" pitchFamily="2" charset="-78"/>
              </a:rPr>
              <a:t>وجود شورای بخش برای اعمال مدیریت مبتنی بر انتخابات در سطح بخش؛</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tabLst>
                <a:tab pos="455295" algn="r"/>
              </a:tabLst>
            </a:pPr>
            <a:r>
              <a:rPr lang="fa-IR" sz="1400" b="1" dirty="0">
                <a:latin typeface="Calibri" panose="020F0502020204030204" pitchFamily="34" charset="0"/>
                <a:ea typeface="Calibri" panose="020F0502020204030204" pitchFamily="34" charset="0"/>
                <a:cs typeface="B Nazanin" panose="00000400000000000000" pitchFamily="2" charset="-78"/>
              </a:rPr>
              <a:t>امکان مشارکت شرکت‌های تعاونی روستایی و سمن‌های فعال در مدیریت موضوعات مختلف بخش</a:t>
            </a:r>
            <a:r>
              <a:rPr lang="fa-IR" sz="1400" b="1" dirty="0" smtClean="0">
                <a:latin typeface="Calibri" panose="020F0502020204030204" pitchFamily="34" charset="0"/>
                <a:ea typeface="Calibri" panose="020F0502020204030204" pitchFamily="34" charset="0"/>
                <a:cs typeface="B Nazanin" panose="00000400000000000000" pitchFamily="2" charset="-78"/>
              </a:rPr>
              <a:t>.</a:t>
            </a:r>
          </a:p>
          <a:p>
            <a:pPr marL="342900" lvl="0" indent="-342900" algn="r" rtl="1">
              <a:lnSpc>
                <a:spcPct val="107000"/>
              </a:lnSpc>
              <a:spcAft>
                <a:spcPts val="800"/>
              </a:spcAft>
              <a:buFont typeface="Wingdings" panose="05000000000000000000" pitchFamily="2" charset="2"/>
              <a:buChar char=""/>
              <a:tabLst>
                <a:tab pos="855345" algn="r"/>
              </a:tabLst>
            </a:pPr>
            <a:endParaRPr lang="en-US" sz="1400" b="1" dirty="0">
              <a:effectLst/>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2373907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5456282" y="229076"/>
            <a:ext cx="3339376" cy="523220"/>
          </a:xfrm>
          <a:prstGeom prst="rect">
            <a:avLst/>
          </a:prstGeom>
        </p:spPr>
        <p:txBody>
          <a:bodyPr wrap="none">
            <a:spAutoFit/>
          </a:bodyPr>
          <a:lstStyle/>
          <a:p>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قابلیت‌ها</a:t>
            </a:r>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ی زیست محیطی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373626" y="1232296"/>
            <a:ext cx="8205479" cy="2200089"/>
          </a:xfrm>
          <a:prstGeom prst="rect">
            <a:avLst/>
          </a:prstGeom>
          <a:solidFill>
            <a:schemeClr val="bg1"/>
          </a:solidFill>
          <a:ln>
            <a:solidFill>
              <a:srgbClr val="FF0000"/>
            </a:solidFill>
          </a:ln>
        </p:spPr>
        <p:txBody>
          <a:bodyPr wrap="square">
            <a:spAutoFit/>
          </a:bodyPr>
          <a:lstStyle/>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دارا بودن مراتع خوب در سطح بخش؛</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واقع شدن ﻣﻨﺎﺑﻊ ﻏﻨﯽ ﺁﺏ ﺳﻄﺤﯽ ﻭ ﺯﯾﺮ ﺯﻣﯿﻨﯽ ﺑﻪ ﻭﺍﺳﻄة ﺩﺭ ﺟﺮﯾﺎﻥ ﺩﺍﺷﺘﻦ ﺭﻭﺩﺧﺎﻧﻪ ﻗﺰﻝ ﺍﻭﺯﻥ ﻭ ﺭﻭﺩﺧﺎﻧﻪ‌ﻫﺎﯼ ﻓﺮﻋﯽ ﻣﺎﻧﻨﺪ سارمساقلو، ارمغانخانه و سهرین؛</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منطقه حفاظت شده سرخ آباد و منطقه شکار ممنوع  فیله خاصه که تنوع زیستی،جانوری و گیاهی بالایی</a:t>
            </a:r>
            <a:r>
              <a:rPr lang="fa-IR" sz="1600" b="1" dirty="0">
                <a:latin typeface="Calibri" panose="020F0502020204030204" pitchFamily="34" charset="0"/>
                <a:ea typeface="Calibri" panose="020F0502020204030204" pitchFamily="34" charset="0"/>
                <a:cs typeface="B Nazanin" panose="00000400000000000000" pitchFamily="2" charset="-78"/>
              </a:rPr>
              <a:t> دارند؛</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تنوع پوشش گیاهی بالا بخصوص در زمینة گیاهان دارویی (</a:t>
            </a:r>
            <a:r>
              <a:rPr lang="fa-IR" sz="1600" b="1" dirty="0">
                <a:latin typeface="Calibri" panose="020F0502020204030204" pitchFamily="34" charset="0"/>
                <a:ea typeface="Calibri" panose="020F0502020204030204" pitchFamily="34" charset="0"/>
                <a:cs typeface="B Nazanin" panose="00000400000000000000" pitchFamily="2" charset="-78"/>
              </a:rPr>
              <a:t>وجود انواع رستنی ها و گیاهان دارویی از قبیل شیرین بیان، تلخ بیان، بو مادران، گل گاو زبان،گل بنفشه، کاسنی، کنگر، ریواس، گشنیز، گزنه، سیر کوهی، گل ختمی، خاک شیر، قدومه، بابونه، قارچ، کاکوتی، دنبلان و پر سیاوشان که به مصرف خوراکی، صنعتی، دارویی می‌رسد)</a:t>
            </a:r>
            <a:r>
              <a:rPr lang="fa-IR" sz="1600" b="1" dirty="0">
                <a:ea typeface="Calibri" panose="020F0502020204030204" pitchFamily="34" charset="0"/>
                <a:cs typeface="B Nazanin" panose="00000400000000000000" pitchFamily="2" charset="-78"/>
              </a:rPr>
              <a:t> ؛</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وجود 4 سدهای خاکی در روستاهای قره تپه،سهرین،جوره کندی و داش بلاغ.</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32674138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5445396" y="218190"/>
            <a:ext cx="3496470" cy="523220"/>
          </a:xfrm>
          <a:prstGeom prst="rect">
            <a:avLst/>
          </a:prstGeom>
        </p:spPr>
        <p:txBody>
          <a:bodyPr wrap="none">
            <a:spAutoFit/>
          </a:bodyPr>
          <a:lstStyle/>
          <a:p>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قابلیت‌ها</a:t>
            </a:r>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ی کالبدی- فضایی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495300" y="1354988"/>
            <a:ext cx="8157087" cy="1936620"/>
          </a:xfrm>
          <a:prstGeom prst="rect">
            <a:avLst/>
          </a:prstGeom>
          <a:solidFill>
            <a:schemeClr val="bg1"/>
          </a:solidFill>
          <a:ln>
            <a:solidFill>
              <a:srgbClr val="FF0000"/>
            </a:solidFill>
          </a:ln>
        </p:spPr>
        <p:txBody>
          <a:bodyPr wrap="square">
            <a:spAutoFit/>
          </a:bodyPr>
          <a:lstStyle/>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استقرار فرودگاه استان زنجان در این بخش؛</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بافت متراکم و پرجمعیت سکونتگاه‌ها در قسمت‌های دشتی و </a:t>
            </a:r>
            <a:r>
              <a:rPr lang="fa-IR" sz="1600" b="1" dirty="0" smtClean="0">
                <a:ea typeface="Calibri" panose="020F0502020204030204" pitchFamily="34" charset="0"/>
                <a:cs typeface="B Nazanin" panose="00000400000000000000" pitchFamily="2" charset="-78"/>
              </a:rPr>
              <a:t>کوهپایه </a:t>
            </a:r>
            <a:r>
              <a:rPr lang="fa-IR" sz="1600" b="1" dirty="0">
                <a:ea typeface="Calibri" panose="020F0502020204030204" pitchFamily="34" charset="0"/>
                <a:cs typeface="B Nazanin" panose="00000400000000000000" pitchFamily="2" charset="-78"/>
              </a:rPr>
              <a:t>ای، در نواحی مرتفع و کوهستانی روستاها دارای بافت پراکنده و کم جمعیت؛  </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اجرای طرح‌ هادی در بیشتر روستا ؛</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قدمت طولانی سکونتگاه‌های بخش قره‌پشتلو؛</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75.7درصد تا پایان تیر ماه سال 99 از روستاهای بخش برخوردار از گاز هستند.</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عبور خطوط انتقال برق به صورت خط60 و230 کیلو ولت در قسمت جنوبی دهستان سهرین.  </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72010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5728424" y="213494"/>
            <a:ext cx="2834430" cy="523220"/>
          </a:xfrm>
          <a:prstGeom prst="rect">
            <a:avLst/>
          </a:prstGeom>
        </p:spPr>
        <p:txBody>
          <a:bodyPr wrap="none">
            <a:spAutoFit/>
          </a:bodyPr>
          <a:lstStyle/>
          <a:p>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قابلیت‌ها</a:t>
            </a:r>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ی گردشگری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580103" y="940151"/>
            <a:ext cx="7644581" cy="4307846"/>
          </a:xfrm>
          <a:prstGeom prst="rect">
            <a:avLst/>
          </a:prstGeom>
          <a:solidFill>
            <a:schemeClr val="bg1"/>
          </a:solidFill>
          <a:ln>
            <a:solidFill>
              <a:srgbClr val="FF0000"/>
            </a:solidFill>
          </a:ln>
        </p:spPr>
        <p:txBody>
          <a:bodyPr wrap="square">
            <a:spAutoFit/>
          </a:bodyPr>
          <a:lstStyle/>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وجود43 اثر تاریخی ثبت‌ شده در بخش قره‌پشتلو شهرستان زنجان؛</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برخورداری از جاذبه‌های گردشگری تاریخی، طبیعی و مذهبی (امامزاده سید ابراهیم، </a:t>
            </a:r>
            <a:r>
              <a:rPr lang="fa-IR" sz="1600" b="1" dirty="0">
                <a:latin typeface="Calibri" panose="020F0502020204030204" pitchFamily="34" charset="0"/>
                <a:ea typeface="Calibri" panose="020F0502020204030204" pitchFamily="34" charset="0"/>
                <a:cs typeface="B Nazanin" panose="00000400000000000000" pitchFamily="2" charset="-78"/>
              </a:rPr>
              <a:t>امامزاده سید ابراهیم در روستای حاجی سیران  واقع شده است </a:t>
            </a:r>
            <a:r>
              <a:rPr lang="fa-IR" sz="1600" b="1" dirty="0">
                <a:latin typeface="Tahoma" panose="020B0604030504040204" pitchFamily="34" charset="0"/>
                <a:ea typeface="Calibri" panose="020F0502020204030204" pitchFamily="34" charset="0"/>
                <a:cs typeface="B Nazanin" panose="00000400000000000000" pitchFamily="2" charset="-78"/>
              </a:rPr>
              <a:t>این امامزاده در قسمت غربی دارای هشت اقامتگاه مسافری با تمام امکانات (آشپز خانه ، حمام ، اتاق وسرویس بهداشتی ) میباشد </a:t>
            </a:r>
            <a:r>
              <a:rPr lang="fa-IR" sz="1600" b="1" dirty="0">
                <a:ea typeface="Calibri" panose="020F0502020204030204" pitchFamily="34" charset="0"/>
                <a:cs typeface="B Nazanin" panose="00000400000000000000" pitchFamily="2" charset="-78"/>
              </a:rPr>
              <a:t>، تپه های تاریخی(</a:t>
            </a:r>
            <a:r>
              <a:rPr lang="fa-IR" sz="1600" b="1" dirty="0">
                <a:latin typeface="Calibri" panose="020F0502020204030204" pitchFamily="34" charset="0"/>
                <a:ea typeface="Calibri" panose="020F0502020204030204" pitchFamily="34" charset="0"/>
                <a:cs typeface="B Nazanin" panose="00000400000000000000" pitchFamily="2" charset="-78"/>
              </a:rPr>
              <a:t> بناها و ابنیه های تاریخی همچون قلعه ارمغانخانه، حمام سهرین، حمام وننق که نیاز به ترمیم، بازسازی و احیا دارند)؛</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تکیه حسینی شهر ارمغانخانه و روستای مشکین محل برگزاری تعزیه خوانی حسینی که همه ساله در ایام محرم پذیرای انبوه مردم از سراسر کشور می‌باشد.</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en-US" sz="1600" b="1" dirty="0">
                <a:latin typeface="B Nazanin" panose="00000400000000000000" pitchFamily="2" charset="-78"/>
                <a:ea typeface="Calibri" panose="020F0502020204030204" pitchFamily="34" charset="0"/>
                <a:cs typeface="B Nazanin" panose="00000400000000000000" pitchFamily="2" charset="-78"/>
              </a:rPr>
              <a:t> </a:t>
            </a:r>
            <a:r>
              <a:rPr lang="fa-IR" sz="1600" b="1" dirty="0">
                <a:latin typeface="B Nazanin" panose="00000400000000000000" pitchFamily="2" charset="-78"/>
                <a:ea typeface="Calibri" panose="020F0502020204030204" pitchFamily="34" charset="0"/>
                <a:cs typeface="B Nazanin" panose="00000400000000000000" pitchFamily="2" charset="-78"/>
              </a:rPr>
              <a:t>وجود ییلاقات خوش آب و هوا؛</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وجود آبشارهای زیبا همچون آبشار الویین، آبشار دربند و آبشار دگاهی؛</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روستای گردشگری همچون جزوان و جزیمق، گلچین، قندرقالو؛</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 وجود قلل گردشگری همچون قله کی تی، دینگه داغ، خیرالمسجد؛</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واقع شدن دشت آهوان سهرین؛</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وجود آبگرم وننق؛</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عبور محور گردشگری درجه سه و درجه ممتاز ؛</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وجود 2 روستای هدف گردشگری (ماری و وننق).</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2736307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5977157" y="240648"/>
            <a:ext cx="2852063"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محدودیت‌ها و تنگناها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7403188" y="917032"/>
            <a:ext cx="1236236"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اقتصادی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Rectangle 6"/>
          <p:cNvSpPr/>
          <p:nvPr/>
        </p:nvSpPr>
        <p:spPr>
          <a:xfrm>
            <a:off x="275303" y="1440252"/>
            <a:ext cx="8364121" cy="4571316"/>
          </a:xfrm>
          <a:prstGeom prst="rect">
            <a:avLst/>
          </a:prstGeom>
          <a:solidFill>
            <a:schemeClr val="bg1"/>
          </a:solidFill>
          <a:ln>
            <a:solidFill>
              <a:srgbClr val="FF0000"/>
            </a:solidFill>
          </a:ln>
        </p:spPr>
        <p:txBody>
          <a:bodyPr wrap="square">
            <a:spAutoFit/>
          </a:bodyPr>
          <a:lstStyle/>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ضعف حمایت و بیمة بافندگان فرش ابریشمی؛</a:t>
            </a:r>
            <a:endParaRPr lang="en-US" sz="12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ضعف در تبلیغ و برندسازی و نبود نمایشگاه فرش ابریشمی باعث گردیده است که این فرش با نام و برند استان‌های دیگر به فروش برسد؛</a:t>
            </a:r>
            <a:endParaRPr lang="en-US" sz="12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ضعف</a:t>
            </a:r>
            <a:r>
              <a:rPr lang="fa-IR" sz="1600" b="1" dirty="0">
                <a:latin typeface="Calibri" panose="020F0502020204030204" pitchFamily="34" charset="0"/>
                <a:ea typeface="Calibri" panose="020F0502020204030204" pitchFamily="34" charset="0"/>
                <a:cs typeface="B Nazanin" panose="00000400000000000000" pitchFamily="2" charset="-78"/>
              </a:rPr>
              <a:t> </a:t>
            </a:r>
            <a:r>
              <a:rPr lang="fa-IR" sz="1600" b="1" dirty="0">
                <a:ea typeface="Calibri" panose="020F0502020204030204" pitchFamily="34" charset="0"/>
                <a:cs typeface="B Nazanin" panose="00000400000000000000" pitchFamily="2" charset="-78"/>
              </a:rPr>
              <a:t>صنایع</a:t>
            </a:r>
            <a:r>
              <a:rPr lang="fa-IR" sz="1600" b="1" dirty="0">
                <a:latin typeface="Calibri" panose="020F0502020204030204" pitchFamily="34" charset="0"/>
                <a:ea typeface="Calibri" panose="020F0502020204030204" pitchFamily="34" charset="0"/>
                <a:cs typeface="B Nazanin" panose="00000400000000000000" pitchFamily="2" charset="-78"/>
              </a:rPr>
              <a:t> </a:t>
            </a:r>
            <a:r>
              <a:rPr lang="fa-IR" sz="1600" b="1" dirty="0">
                <a:ea typeface="Calibri" panose="020F0502020204030204" pitchFamily="34" charset="0"/>
                <a:cs typeface="B Nazanin" panose="00000400000000000000" pitchFamily="2" charset="-78"/>
              </a:rPr>
              <a:t>تبدیلی</a:t>
            </a:r>
            <a:r>
              <a:rPr lang="fa-IR" sz="1600" b="1" dirty="0">
                <a:latin typeface="Calibri" panose="020F0502020204030204" pitchFamily="34" charset="0"/>
                <a:ea typeface="Calibri" panose="020F0502020204030204" pitchFamily="34" charset="0"/>
                <a:cs typeface="B Nazanin" panose="00000400000000000000" pitchFamily="2" charset="-78"/>
              </a:rPr>
              <a:t> </a:t>
            </a:r>
            <a:r>
              <a:rPr lang="fa-IR" sz="1600" b="1" dirty="0">
                <a:ea typeface="Calibri" panose="020F0502020204030204" pitchFamily="34" charset="0"/>
                <a:cs typeface="B Nazanin" panose="00000400000000000000" pitchFamily="2" charset="-78"/>
              </a:rPr>
              <a:t>و</a:t>
            </a:r>
            <a:r>
              <a:rPr lang="fa-IR" sz="1600" b="1" dirty="0">
                <a:latin typeface="Calibri" panose="020F0502020204030204" pitchFamily="34" charset="0"/>
                <a:ea typeface="Calibri" panose="020F0502020204030204" pitchFamily="34" charset="0"/>
                <a:cs typeface="B Nazanin" panose="00000400000000000000" pitchFamily="2" charset="-78"/>
              </a:rPr>
              <a:t> </a:t>
            </a:r>
            <a:r>
              <a:rPr lang="fa-IR" sz="1600" b="1" dirty="0">
                <a:ea typeface="Calibri" panose="020F0502020204030204" pitchFamily="34" charset="0"/>
                <a:cs typeface="B Nazanin" panose="00000400000000000000" pitchFamily="2" charset="-78"/>
              </a:rPr>
              <a:t>ظرفیت</a:t>
            </a:r>
            <a:r>
              <a:rPr lang="fa-IR" sz="1600" b="1" dirty="0">
                <a:latin typeface="Calibri" panose="020F0502020204030204" pitchFamily="34" charset="0"/>
                <a:ea typeface="Calibri" panose="020F0502020204030204" pitchFamily="34" charset="0"/>
                <a:cs typeface="B Nazanin" panose="00000400000000000000" pitchFamily="2" charset="-78"/>
              </a:rPr>
              <a:t> </a:t>
            </a:r>
            <a:r>
              <a:rPr lang="fa-IR" sz="1600" b="1" dirty="0">
                <a:ea typeface="Calibri" panose="020F0502020204030204" pitchFamily="34" charset="0"/>
                <a:cs typeface="B Nazanin" panose="00000400000000000000" pitchFamily="2" charset="-78"/>
              </a:rPr>
              <a:t>های</a:t>
            </a:r>
            <a:r>
              <a:rPr lang="fa-IR" sz="1600" b="1" dirty="0">
                <a:latin typeface="Calibri" panose="020F0502020204030204" pitchFamily="34" charset="0"/>
                <a:ea typeface="Calibri" panose="020F0502020204030204" pitchFamily="34" charset="0"/>
                <a:cs typeface="B Nazanin" panose="00000400000000000000" pitchFamily="2" charset="-78"/>
              </a:rPr>
              <a:t> </a:t>
            </a:r>
            <a:r>
              <a:rPr lang="fa-IR" sz="1600" b="1" dirty="0">
                <a:ea typeface="Calibri" panose="020F0502020204030204" pitchFamily="34" charset="0"/>
                <a:cs typeface="B Nazanin" panose="00000400000000000000" pitchFamily="2" charset="-78"/>
              </a:rPr>
              <a:t>نگهداری؛</a:t>
            </a:r>
            <a:endParaRPr lang="en-US" sz="12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خرید فرش توسط تاجران قمی و عاید شدن سهم سود اندک به بافندگان فرش؛</a:t>
            </a:r>
            <a:endParaRPr lang="en-US" sz="12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عدم وجود  کارگاه‌ها و صنایع مرتیط باصنعت فرش بافی از جمله رنگرزی، تهیه خامه و تهیه طرح و نقشه ...؛</a:t>
            </a:r>
            <a:endParaRPr lang="en-US" sz="12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مناسب نبودن فضای کارگاه فرش؛</a:t>
            </a:r>
            <a:endParaRPr lang="en-US" sz="12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ضعف در بازاریابی، تبلیغ و برندسازی صنایع دستی؛</a:t>
            </a:r>
            <a:endParaRPr lang="en-US" sz="12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غالب بودن روش سنتی دامداری بر روش صنعتی؛</a:t>
            </a:r>
            <a:endParaRPr lang="en-US" sz="12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عدم سرمایه‌گذاری‌های لازم در امر شناسایی و فرآوری مواد معدنی؛</a:t>
            </a:r>
            <a:endParaRPr lang="en-US" sz="12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نبود سیستم‌های نوین خرید، فرش و تبلیغاتی همچون سایت‌های (خرید فروش باسلام ،کتدیلر، کالا روستا) جهت خرید محصولات کشاورزی و خرید محصولات توسط دلال‌ها و واسطه‌ها؛</a:t>
            </a:r>
            <a:endParaRPr lang="en-US" sz="12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خرد و کوچک بودن قطعات اراضی زراعی؛</a:t>
            </a:r>
            <a:endParaRPr lang="en-US" sz="12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ضعف توسعه مکانیزاسیون؛</a:t>
            </a:r>
            <a:endParaRPr lang="en-US" sz="12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 وجود قوانین و مقررات دست و پا گیر در زمینة اخذ مجوز‌های لازم برای انواع فعالیت‌ها؛</a:t>
            </a:r>
            <a:endParaRPr lang="en-US" sz="12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عدم وجود کارگاه‌های فراوری مواد معدنی از قبیل گرانیت در بخش باعث گردیده است که فراوری در استان های اصفهان، تبریز صورت گیرد</a:t>
            </a:r>
            <a:r>
              <a:rPr lang="fa-IR" sz="1400" b="1" dirty="0">
                <a:latin typeface="Calibri" panose="020F0502020204030204" pitchFamily="34" charset="0"/>
                <a:ea typeface="Calibri" panose="020F0502020204030204" pitchFamily="34" charset="0"/>
                <a:cs typeface="B Nazanin" panose="00000400000000000000" pitchFamily="2" charset="-78"/>
              </a:rPr>
              <a:t>.</a:t>
            </a:r>
            <a:endParaRPr lang="en-US" sz="1200" b="1" dirty="0">
              <a:effectLst/>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348975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7116758" y="1061667"/>
            <a:ext cx="1249060"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اجتماعی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5674621" y="236164"/>
            <a:ext cx="2852063"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محدودیت‌ها و تنگناها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Rectangle 6"/>
          <p:cNvSpPr/>
          <p:nvPr/>
        </p:nvSpPr>
        <p:spPr>
          <a:xfrm>
            <a:off x="495300" y="1728022"/>
            <a:ext cx="7946581" cy="2727029"/>
          </a:xfrm>
          <a:prstGeom prst="rect">
            <a:avLst/>
          </a:prstGeom>
          <a:solidFill>
            <a:schemeClr val="bg1"/>
          </a:solidFill>
          <a:ln>
            <a:solidFill>
              <a:srgbClr val="FF0000"/>
            </a:solidFill>
          </a:ln>
        </p:spPr>
        <p:txBody>
          <a:bodyPr wrap="square">
            <a:spAutoFit/>
          </a:bodyPr>
          <a:lstStyle/>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کاهش جمعیت بخش قره‌پشتلو از 19118 نفر در سال 1345 به 15969 نفر در سال 1395؛</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طی دهه اخیر برخی از روستاهای همچون کبریک و رشت آباد خالی از سکنه گشته اند.</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tabLst>
                <a:tab pos="512445" algn="r"/>
              </a:tabLst>
            </a:pPr>
            <a:r>
              <a:rPr lang="fa-IR" sz="1600" b="1" dirty="0">
                <a:latin typeface="Calibri" panose="020F0502020204030204" pitchFamily="34" charset="0"/>
                <a:ea typeface="Calibri" panose="020F0502020204030204" pitchFamily="34" charset="0"/>
                <a:cs typeface="B Nazanin" panose="00000400000000000000" pitchFamily="2" charset="-78"/>
              </a:rPr>
              <a:t>روندافزایشی مهاجرت، مهاجرت مردم بویژه جوانان بیشتر به شهرهای زنجان، کرج و تهران صورت می‌گیرد </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ضعف حمایت از تشکیل گروه‌های مشارکتی؛</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عدم ادامة تحصیلات در مقاطع بالاتر به دلیل مشکلاتی از قبیل (کمبود بودجة خانواده، نبود مدارس دورة متوسطه دوم در برخی روستاها و همچنین در  برخی از روستاها  به دلیل ضعف فرهنگی ممانعت دختران برای ادامه تحصیل در شهر ایجاد می‌شود)؛</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ضعف حمایت از مشاغل خانگی روستایی بخش؛</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کمبود مشارکت زنان در امور مربوط به روستا؛</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کمبود مراکز لازم جهت پرکردن اوقاف فراغات نوجوان و جوانان.</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2132035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6738432" y="827761"/>
            <a:ext cx="1965603"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زیست محیطی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5977157" y="240648"/>
            <a:ext cx="2852063"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محدودیت‌ها و تنگناها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Rectangle 6"/>
          <p:cNvSpPr/>
          <p:nvPr/>
        </p:nvSpPr>
        <p:spPr>
          <a:xfrm>
            <a:off x="619432" y="1519256"/>
            <a:ext cx="7393711" cy="2727029"/>
          </a:xfrm>
          <a:prstGeom prst="rect">
            <a:avLst/>
          </a:prstGeom>
          <a:solidFill>
            <a:schemeClr val="bg1"/>
          </a:solidFill>
          <a:ln>
            <a:solidFill>
              <a:srgbClr val="FF0000"/>
            </a:solidFill>
          </a:ln>
        </p:spPr>
        <p:txBody>
          <a:bodyPr wrap="square">
            <a:spAutoFit/>
          </a:bodyPr>
          <a:lstStyle/>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ضعف توسعة روش‌های آبیاری نوین و فشار بر منابع آب؛</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عدم تناسب کشت با منابع آب</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قرارگیری در پهنه‌های سیلابی و زمین لغزش؛</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در</a:t>
            </a:r>
            <a:r>
              <a:rPr lang="fa-IR" sz="1600" b="1" dirty="0">
                <a:latin typeface="Calibri" panose="020F0502020204030204" pitchFamily="34" charset="0"/>
                <a:ea typeface="Calibri" panose="020F0502020204030204" pitchFamily="34" charset="0"/>
                <a:cs typeface="B Nazanin" panose="00000400000000000000" pitchFamily="2" charset="-78"/>
              </a:rPr>
              <a:t> </a:t>
            </a:r>
            <a:r>
              <a:rPr lang="fa-IR" sz="1600" b="1" dirty="0">
                <a:ea typeface="Calibri" panose="020F0502020204030204" pitchFamily="34" charset="0"/>
                <a:cs typeface="B Nazanin" panose="00000400000000000000" pitchFamily="2" charset="-78"/>
              </a:rPr>
              <a:t>زمین‌های</a:t>
            </a:r>
            <a:r>
              <a:rPr lang="fa-IR" sz="1600" b="1" dirty="0">
                <a:latin typeface="Calibri" panose="020F0502020204030204" pitchFamily="34" charset="0"/>
                <a:ea typeface="Calibri" panose="020F0502020204030204" pitchFamily="34" charset="0"/>
                <a:cs typeface="B Nazanin" panose="00000400000000000000" pitchFamily="2" charset="-78"/>
              </a:rPr>
              <a:t> </a:t>
            </a:r>
            <a:r>
              <a:rPr lang="fa-IR" sz="1600" b="1" dirty="0">
                <a:ea typeface="Calibri" panose="020F0502020204030204" pitchFamily="34" charset="0"/>
                <a:cs typeface="B Nazanin" panose="00000400000000000000" pitchFamily="2" charset="-78"/>
              </a:rPr>
              <a:t>مرغوب</a:t>
            </a:r>
            <a:r>
              <a:rPr lang="fa-IR" sz="1600" b="1" dirty="0">
                <a:latin typeface="Calibri" panose="020F0502020204030204" pitchFamily="34" charset="0"/>
                <a:ea typeface="Calibri" panose="020F0502020204030204" pitchFamily="34" charset="0"/>
                <a:cs typeface="B Nazanin" panose="00000400000000000000" pitchFamily="2" charset="-78"/>
              </a:rPr>
              <a:t> </a:t>
            </a:r>
            <a:r>
              <a:rPr lang="fa-IR" sz="1600" b="1" dirty="0">
                <a:ea typeface="Calibri" panose="020F0502020204030204" pitchFamily="34" charset="0"/>
                <a:cs typeface="B Nazanin" panose="00000400000000000000" pitchFamily="2" charset="-78"/>
              </a:rPr>
              <a:t>آب</a:t>
            </a:r>
            <a:r>
              <a:rPr lang="fa-IR" sz="1600" b="1" dirty="0">
                <a:latin typeface="Calibri" panose="020F0502020204030204" pitchFamily="34" charset="0"/>
                <a:ea typeface="Calibri" panose="020F0502020204030204" pitchFamily="34" charset="0"/>
                <a:cs typeface="B Nazanin" panose="00000400000000000000" pitchFamily="2" charset="-78"/>
              </a:rPr>
              <a:t> </a:t>
            </a:r>
            <a:r>
              <a:rPr lang="fa-IR" sz="1600" b="1" dirty="0">
                <a:ea typeface="Calibri" panose="020F0502020204030204" pitchFamily="34" charset="0"/>
                <a:cs typeface="B Nazanin" panose="00000400000000000000" pitchFamily="2" charset="-78"/>
              </a:rPr>
              <a:t>کافی</a:t>
            </a:r>
            <a:r>
              <a:rPr lang="fa-IR" sz="1600" b="1" dirty="0">
                <a:latin typeface="Calibri" panose="020F0502020204030204" pitchFamily="34" charset="0"/>
                <a:ea typeface="Calibri" panose="020F0502020204030204" pitchFamily="34" charset="0"/>
                <a:cs typeface="B Nazanin" panose="00000400000000000000" pitchFamily="2" charset="-78"/>
              </a:rPr>
              <a:t> </a:t>
            </a:r>
            <a:r>
              <a:rPr lang="fa-IR" sz="1600" b="1" dirty="0">
                <a:ea typeface="Calibri" panose="020F0502020204030204" pitchFamily="34" charset="0"/>
                <a:cs typeface="B Nazanin" panose="00000400000000000000" pitchFamily="2" charset="-78"/>
              </a:rPr>
              <a:t>پایدار</a:t>
            </a:r>
            <a:r>
              <a:rPr lang="fa-IR" sz="1600" b="1" dirty="0">
                <a:latin typeface="Calibri" panose="020F0502020204030204" pitchFamily="34" charset="0"/>
                <a:ea typeface="Calibri" panose="020F0502020204030204" pitchFamily="34" charset="0"/>
                <a:cs typeface="B Nazanin" panose="00000400000000000000" pitchFamily="2" charset="-78"/>
              </a:rPr>
              <a:t> </a:t>
            </a:r>
            <a:r>
              <a:rPr lang="fa-IR" sz="1600" b="1" dirty="0">
                <a:ea typeface="Calibri" panose="020F0502020204030204" pitchFamily="34" charset="0"/>
                <a:cs typeface="B Nazanin" panose="00000400000000000000" pitchFamily="2" charset="-78"/>
              </a:rPr>
              <a:t>وجود</a:t>
            </a:r>
            <a:r>
              <a:rPr lang="fa-IR" sz="1600" b="1" dirty="0">
                <a:latin typeface="Calibri" panose="020F0502020204030204" pitchFamily="34" charset="0"/>
                <a:ea typeface="Calibri" panose="020F0502020204030204" pitchFamily="34" charset="0"/>
                <a:cs typeface="B Nazanin" panose="00000400000000000000" pitchFamily="2" charset="-78"/>
              </a:rPr>
              <a:t> </a:t>
            </a:r>
            <a:r>
              <a:rPr lang="fa-IR" sz="1600" b="1" dirty="0">
                <a:ea typeface="Calibri" panose="020F0502020204030204" pitchFamily="34" charset="0"/>
                <a:cs typeface="B Nazanin" panose="00000400000000000000" pitchFamily="2" charset="-78"/>
              </a:rPr>
              <a:t>ندارد؛</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مهمترین محدودیت محیطی-اکولوژیکی بخش برای توسعه اقتصادی کشاورزی-روستایی، قرارگیری در اقلیم کوهستانی است که باعث محدودیت منابع خاکی در قسمت عمده ای از بخش شده است؛</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ضعف مهار آب سطحی به هنگام فصول بارش؛</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چرای بیش ازحد مراتع؛</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ضعف آگاهی و نبود دانش‌های نوین بهره‌برداری از منابع آب و خاک؛</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نیاز به مرمت و ترمیم انهار عمومی و استخرهای خاکی که درحال تخریب می‌باشند.</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649428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6790813" y="901926"/>
            <a:ext cx="2032929"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کالبدی-فضایی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5971679" y="175334"/>
            <a:ext cx="2852063"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محدودیت‌ها و تنگناها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8" name="Rectangle 7"/>
          <p:cNvSpPr/>
          <p:nvPr/>
        </p:nvSpPr>
        <p:spPr>
          <a:xfrm>
            <a:off x="589935" y="1520363"/>
            <a:ext cx="7349613" cy="2990499"/>
          </a:xfrm>
          <a:prstGeom prst="rect">
            <a:avLst/>
          </a:prstGeom>
          <a:solidFill>
            <a:schemeClr val="bg1"/>
          </a:solidFill>
          <a:ln>
            <a:solidFill>
              <a:srgbClr val="FF0000"/>
            </a:solidFill>
          </a:ln>
        </p:spPr>
        <p:txBody>
          <a:bodyPr wrap="square">
            <a:spAutoFit/>
          </a:bodyPr>
          <a:lstStyle/>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مشکل آب شرب در اکثر روستاها؛</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 بهره‌برداری از آب شرب برای آبیاری باغچه‌ها؛</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ساخت و ساز غیرمجاز و غیرمقاوم؛</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عدم دسترسی به گاز لوله‌کشی در بیشتر روستاها؛</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عدم اعتدال فضایی در توزیع خدمات در سطح بخش؛</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کمبود امکانات خدماتی و رفاهی در بخش؛</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ضعف شبکه ارتباطی بین منطقه‌ای؛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ضعف آنتن دهی اینترنت و موبایل.</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دهستان قره پشتلو پایین و همچنین روستاهای استقرار یافته در قسمت های کوهستانی دهستان قره پشتلو بالا  درخصوص برخورداری از امکانات و خدمات </a:t>
            </a:r>
            <a:r>
              <a:rPr lang="fa-IR" sz="1600" b="1" dirty="0" smtClean="0">
                <a:latin typeface="Calibri" panose="020F0502020204030204" pitchFamily="34" charset="0"/>
                <a:ea typeface="Calibri" panose="020F0502020204030204" pitchFamily="34" charset="0"/>
                <a:cs typeface="B Nazanin" panose="00000400000000000000" pitchFamily="2" charset="-78"/>
              </a:rPr>
              <a:t>بهداشتی- درمانی </a:t>
            </a:r>
            <a:r>
              <a:rPr lang="fa-IR" sz="1600" b="1" dirty="0">
                <a:latin typeface="Calibri" panose="020F0502020204030204" pitchFamily="34" charset="0"/>
                <a:ea typeface="Calibri" panose="020F0502020204030204" pitchFamily="34" charset="0"/>
                <a:cs typeface="B Nazanin" panose="00000400000000000000" pitchFamily="2" charset="-78"/>
              </a:rPr>
              <a:t>نسبت به دو دهستان دیگر شرایط مناسبی را ندارد.</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84889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7226942" y="1169082"/>
            <a:ext cx="1447832"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گردشگری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5977157" y="240648"/>
            <a:ext cx="2852063"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محدودیت‌ها و تنگناها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Rectangle 6"/>
          <p:cNvSpPr/>
          <p:nvPr/>
        </p:nvSpPr>
        <p:spPr>
          <a:xfrm>
            <a:off x="658761" y="1772647"/>
            <a:ext cx="7292097" cy="1738938"/>
          </a:xfrm>
          <a:prstGeom prst="rect">
            <a:avLst/>
          </a:prstGeom>
          <a:solidFill>
            <a:schemeClr val="bg1"/>
          </a:solidFill>
          <a:ln>
            <a:solidFill>
              <a:srgbClr val="FF0000"/>
            </a:solidFill>
          </a:ln>
        </p:spPr>
        <p:txBody>
          <a:bodyPr wrap="square">
            <a:spAutoFit/>
          </a:bodyPr>
          <a:lstStyle/>
          <a:p>
            <a:pPr marL="342900" lvl="0" indent="-342900" algn="justLow" rtl="1">
              <a:lnSpc>
                <a:spcPct val="107000"/>
              </a:lnSpc>
              <a:spcAft>
                <a:spcPts val="0"/>
              </a:spcAft>
              <a:buFont typeface="Wingdings" panose="05000000000000000000" pitchFamily="2" charset="2"/>
              <a:buChar char=""/>
            </a:pPr>
            <a:r>
              <a:rPr lang="fa-IR" sz="2000" b="1" dirty="0">
                <a:ea typeface="Calibri" panose="020F0502020204030204" pitchFamily="34" charset="0"/>
                <a:cs typeface="B Nazanin" panose="00000400000000000000" pitchFamily="2" charset="-78"/>
              </a:rPr>
              <a:t>کمبود تأسیسات گردشگری در بخش قره‌پشتلو؛</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2000" b="1" dirty="0">
                <a:ea typeface="Calibri" panose="020F0502020204030204" pitchFamily="34" charset="0"/>
                <a:cs typeface="B Nazanin" panose="00000400000000000000" pitchFamily="2" charset="-78"/>
              </a:rPr>
              <a:t>کمبود امکانات رفاهی در کنار جاذبه‌های گردشگری؛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2000" b="1" dirty="0">
                <a:ea typeface="Calibri" panose="020F0502020204030204" pitchFamily="34" charset="0"/>
                <a:cs typeface="B Nazanin" panose="00000400000000000000" pitchFamily="2" charset="-78"/>
              </a:rPr>
              <a:t>نبود کمپینگ اقامتی موقت ودائم مناسب درکنار آثار فرهنگی، طبیعی و تاریخی؛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2000" b="1" dirty="0">
                <a:ea typeface="Calibri" panose="020F0502020204030204" pitchFamily="34" charset="0"/>
                <a:cs typeface="B Nazanin" panose="00000400000000000000" pitchFamily="2" charset="-78"/>
              </a:rPr>
              <a:t>مشکلات مربوط به اعطای تسهیلات بانکی به سرمایه‌گذاران بخش گردشگری.</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412927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Content Placeholder 2"/>
          <p:cNvSpPr txBox="1">
            <a:spLocks/>
          </p:cNvSpPr>
          <p:nvPr/>
        </p:nvSpPr>
        <p:spPr>
          <a:xfrm>
            <a:off x="5184054" y="906463"/>
            <a:ext cx="3810722" cy="4841194"/>
          </a:xfrm>
          <a:prstGeom prst="rect">
            <a:avLst/>
          </a:prstGeom>
          <a:ln w="12700" cap="flat" cmpd="sng" algn="ctr">
            <a:solidFill>
              <a:schemeClr val="tx2">
                <a:lumMod val="50000"/>
              </a:schemeClr>
            </a:solidFill>
            <a:prstDash val="solid"/>
            <a:miter lim="800000"/>
          </a:ln>
        </p:spPr>
        <p:style>
          <a:lnRef idx="2">
            <a:schemeClr val="dk1"/>
          </a:lnRef>
          <a:fillRef idx="1">
            <a:schemeClr val="lt1"/>
          </a:fillRef>
          <a:effectRef idx="0">
            <a:schemeClr val="dk1"/>
          </a:effectRef>
          <a:fontRef idx="minor">
            <a:schemeClr val="dk1"/>
          </a:fontRef>
        </p:style>
        <p:txBody>
          <a:bodyPr>
            <a:noAutofit/>
          </a:bodyPr>
          <a:lstStyle>
            <a:lvl1pPr marL="342900" indent="-342900" algn="l" rtl="0" eaLnBrk="1" fontAlgn="base" hangingPunct="1">
              <a:spcBef>
                <a:spcPct val="20000"/>
              </a:spcBef>
              <a:spcAft>
                <a:spcPct val="0"/>
              </a:spcAft>
              <a:buSzPct val="90000"/>
              <a:buBlip>
                <a:blip r:embed="rId2"/>
              </a:buBlip>
              <a:defRPr sz="3200" kern="1200">
                <a:solidFill>
                  <a:schemeClr val="dk1"/>
                </a:solidFill>
                <a:latin typeface="+mn-lt"/>
                <a:ea typeface="+mn-ea"/>
                <a:cs typeface="+mn-cs"/>
              </a:defRPr>
            </a:lvl1pPr>
            <a:lvl2pPr marL="742950" indent="-285750" algn="l" rtl="0" eaLnBrk="1" fontAlgn="base" hangingPunct="1">
              <a:spcBef>
                <a:spcPct val="20000"/>
              </a:spcBef>
              <a:spcAft>
                <a:spcPct val="0"/>
              </a:spcAft>
              <a:buSzPct val="80000"/>
              <a:buBlip>
                <a:blip r:embed="rId3"/>
              </a:buBlip>
              <a:defRPr sz="2800" kern="1200">
                <a:solidFill>
                  <a:schemeClr val="dk1"/>
                </a:solidFill>
                <a:latin typeface="+mn-lt"/>
                <a:ea typeface="+mn-ea"/>
                <a:cs typeface="+mn-cs"/>
              </a:defRPr>
            </a:lvl2pPr>
            <a:lvl3pPr marL="1143000" indent="-228600" algn="l" rtl="0" eaLnBrk="1" fontAlgn="base" hangingPunct="1">
              <a:spcBef>
                <a:spcPct val="20000"/>
              </a:spcBef>
              <a:spcAft>
                <a:spcPct val="0"/>
              </a:spcAft>
              <a:buSzPct val="70000"/>
              <a:buBlip>
                <a:blip r:embed="rId4"/>
              </a:buBlip>
              <a:defRPr sz="2400" kern="1200">
                <a:solidFill>
                  <a:schemeClr val="dk1"/>
                </a:solidFill>
                <a:latin typeface="+mn-lt"/>
                <a:ea typeface="+mn-ea"/>
                <a:cs typeface="+mn-cs"/>
              </a:defRPr>
            </a:lvl3pPr>
            <a:lvl4pPr marL="1600200" indent="-228600" algn="l" rtl="0" eaLnBrk="1" fontAlgn="base" hangingPunct="1">
              <a:spcBef>
                <a:spcPct val="20000"/>
              </a:spcBef>
              <a:spcAft>
                <a:spcPct val="0"/>
              </a:spcAft>
              <a:buSzPct val="70000"/>
              <a:buBlip>
                <a:blip r:embed="rId5"/>
              </a:buBlip>
              <a:defRPr sz="2000" kern="1200">
                <a:solidFill>
                  <a:schemeClr val="dk1"/>
                </a:solidFill>
                <a:latin typeface="+mn-lt"/>
                <a:ea typeface="+mn-ea"/>
                <a:cs typeface="+mn-cs"/>
              </a:defRPr>
            </a:lvl4pPr>
            <a:lvl5pPr marL="2057400" indent="-228600" algn="l" rtl="0" eaLnBrk="1" fontAlgn="base" hangingPunct="1">
              <a:spcBef>
                <a:spcPct val="20000"/>
              </a:spcBef>
              <a:spcAft>
                <a:spcPct val="0"/>
              </a:spcAft>
              <a:buSzPct val="70000"/>
              <a:buBlip>
                <a:blip r:embed="rId6"/>
              </a:buBlip>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rtl="1">
              <a:buClr>
                <a:schemeClr val="accent6">
                  <a:lumMod val="75000"/>
                </a:schemeClr>
              </a:buClr>
              <a:buFont typeface="Wingdings" panose="05000000000000000000" pitchFamily="2" charset="2"/>
              <a:buChar char="q"/>
              <a:defRPr/>
            </a:pPr>
            <a:r>
              <a:rPr lang="fa-IR" sz="2000" smtClean="0">
                <a:cs typeface="B Nazanin" panose="00000400000000000000" pitchFamily="2" charset="-78"/>
              </a:rPr>
              <a:t>برنامه توسعه اقتصادی، اشتغالزایی و طرح توسعه پایدار منظومه‌های روستایی، طرحی است که به منظور ایجاد اشتغال، توسعة یکپارچه، هماهنگ، فراگیر و پایدار سکونتگاههای روستایی از طریق انتظام فضایی منظومه در قالب شبکه های محلی و ناحیه ای و با تاکید بر روابط و پیوندهای روستایی-شهری تدوین شده است. </a:t>
            </a:r>
          </a:p>
          <a:p>
            <a:pPr algn="just" rtl="1">
              <a:buClr>
                <a:schemeClr val="accent6">
                  <a:lumMod val="75000"/>
                </a:schemeClr>
              </a:buClr>
              <a:buFont typeface="Wingdings" panose="05000000000000000000" pitchFamily="2" charset="2"/>
              <a:buChar char="q"/>
              <a:defRPr/>
            </a:pPr>
            <a:r>
              <a:rPr lang="fa-IR" sz="2000" smtClean="0">
                <a:cs typeface="B Nazanin" panose="00000400000000000000" pitchFamily="2" charset="-78"/>
              </a:rPr>
              <a:t>محتوای این طرح بر ترغیب حکمروایی محلی از طریق مشارکت مردمی و تقویت فعالیتها، روابط و مناسبات کارآمد اجتماعی-اقتصادی واحدهای سکونتگاهی منظومه، هم به لحاظ درونی و بین سکونتگاهی و هم از نظر برونی و بین منظومه ای تاکید می‌ورزد.</a:t>
            </a:r>
            <a:endParaRPr lang="en-US" sz="1200" dirty="0"/>
          </a:p>
        </p:txBody>
      </p:sp>
      <p:sp>
        <p:nvSpPr>
          <p:cNvPr id="5" name="Rectangle 4"/>
          <p:cNvSpPr/>
          <p:nvPr/>
        </p:nvSpPr>
        <p:spPr>
          <a:xfrm>
            <a:off x="311307" y="907139"/>
            <a:ext cx="4872746" cy="762388"/>
          </a:xfrm>
          <a:prstGeom prst="rect">
            <a:avLst/>
          </a:prstGeom>
        </p:spPr>
        <p:txBody>
          <a:bodyPr>
            <a:spAutoFit/>
          </a:bodyPr>
          <a:lstStyle/>
          <a:p>
            <a:pPr algn="ctr" rtl="1">
              <a:defRPr/>
            </a:pPr>
            <a:r>
              <a:rPr lang="fa-IR" sz="2177" b="1" dirty="0">
                <a:ln w="1905"/>
                <a:solidFill>
                  <a:srgbClr val="95651F"/>
                </a:solidFill>
                <a:effectLst>
                  <a:innerShdw blurRad="69850" dist="43180" dir="5400000">
                    <a:srgbClr val="000000">
                      <a:alpha val="65000"/>
                    </a:srgbClr>
                  </a:innerShdw>
                </a:effectLst>
                <a:cs typeface="B Titr" panose="00000700000000000000" pitchFamily="2" charset="-78"/>
              </a:rPr>
              <a:t>برنامه توسعه اقتصادی، اشتغالزایی و توسعه پایدار منظومه روستایی</a:t>
            </a:r>
            <a:endParaRPr lang="en-US" sz="2177" b="1" dirty="0">
              <a:ln w="1905"/>
              <a:solidFill>
                <a:srgbClr val="95651F"/>
              </a:solidFill>
              <a:effectLst>
                <a:innerShdw blurRad="69850" dist="43180" dir="5400000">
                  <a:srgbClr val="000000">
                    <a:alpha val="65000"/>
                  </a:srgbClr>
                </a:innerShdw>
              </a:effectLst>
              <a:cs typeface="B Titr" panose="00000700000000000000" pitchFamily="2" charset="-78"/>
            </a:endParaRPr>
          </a:p>
        </p:txBody>
      </p:sp>
      <p:pic>
        <p:nvPicPr>
          <p:cNvPr id="6" name="Picture 3"/>
          <p:cNvPicPr>
            <a:picLocks noChangeAspect="1"/>
          </p:cNvPicPr>
          <p:nvPr/>
        </p:nvPicPr>
        <p:blipFill>
          <a:blip r:embed="rId7">
            <a:extLst>
              <a:ext uri="{28A0092B-C50C-407E-A947-70E740481C1C}">
                <a14:useLocalDpi xmlns:a14="http://schemas.microsoft.com/office/drawing/2010/main" val="0"/>
              </a:ext>
            </a:extLst>
          </a:blip>
          <a:srcRect l="6647" t="10695" r="6844" b="17297"/>
          <a:stretch>
            <a:fillRect/>
          </a:stretch>
        </p:blipFill>
        <p:spPr bwMode="auto">
          <a:xfrm>
            <a:off x="163230" y="1817007"/>
            <a:ext cx="4844199"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900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4814247" y="202179"/>
            <a:ext cx="4083169"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ساختار و سازمان فضایی موجود </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pic>
        <p:nvPicPr>
          <p:cNvPr id="6" name="Picture 5" descr="Y:\0گروه تحلیل فضایی\0Babaei\اصلاحیه\ساختار فضایی1.jpg"/>
          <p:cNvPicPr/>
          <p:nvPr/>
        </p:nvPicPr>
        <p:blipFill rotWithShape="1">
          <a:blip r:embed="rId2" cstate="print">
            <a:extLst>
              <a:ext uri="{28A0092B-C50C-407E-A947-70E740481C1C}">
                <a14:useLocalDpi xmlns:a14="http://schemas.microsoft.com/office/drawing/2010/main" val="0"/>
              </a:ext>
            </a:extLst>
          </a:blip>
          <a:srcRect l="2390" t="3372" r="1024" b="1117"/>
          <a:stretch/>
        </p:blipFill>
        <p:spPr bwMode="auto">
          <a:xfrm>
            <a:off x="495299" y="725400"/>
            <a:ext cx="8186585" cy="5390266"/>
          </a:xfrm>
          <a:prstGeom prst="rect">
            <a:avLst/>
          </a:prstGeom>
          <a:noFill/>
          <a:ln>
            <a:noFill/>
          </a:ln>
        </p:spPr>
      </p:pic>
    </p:spTree>
    <p:extLst>
      <p:ext uri="{BB962C8B-B14F-4D97-AF65-F5344CB8AC3E}">
        <p14:creationId xmlns:p14="http://schemas.microsoft.com/office/powerpoint/2010/main" val="3019014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5295582" y="167045"/>
            <a:ext cx="3990195"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سازمان فضایی بخش </a:t>
            </a:r>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قره پشتلو</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l="2382" t="2593" r="434" b="818"/>
          <a:stretch/>
        </p:blipFill>
        <p:spPr bwMode="auto">
          <a:xfrm>
            <a:off x="403123" y="858541"/>
            <a:ext cx="8288593" cy="5390652"/>
          </a:xfrm>
          <a:prstGeom prst="rect">
            <a:avLst/>
          </a:prstGeom>
          <a:noFill/>
          <a:ln>
            <a:noFill/>
          </a:ln>
        </p:spPr>
      </p:pic>
    </p:spTree>
    <p:extLst>
      <p:ext uri="{BB962C8B-B14F-4D97-AF65-F5344CB8AC3E}">
        <p14:creationId xmlns:p14="http://schemas.microsoft.com/office/powerpoint/2010/main" val="35592494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4365979" y="203745"/>
            <a:ext cx="4463081"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تصویر کلان توسعه روستاهای بخش</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7172937" y="799686"/>
            <a:ext cx="1523174"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اهداف کلی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Rectangle 6"/>
          <p:cNvSpPr/>
          <p:nvPr/>
        </p:nvSpPr>
        <p:spPr>
          <a:xfrm>
            <a:off x="1065571" y="1491181"/>
            <a:ext cx="7041126" cy="2166875"/>
          </a:xfrm>
          <a:prstGeom prst="rect">
            <a:avLst/>
          </a:prstGeom>
          <a:solidFill>
            <a:schemeClr val="bg1"/>
          </a:solidFill>
          <a:ln>
            <a:solidFill>
              <a:srgbClr val="FF0000"/>
            </a:solidFill>
          </a:ln>
        </p:spPr>
        <p:txBody>
          <a:bodyPr wrap="square">
            <a:spAutoFit/>
          </a:bodyPr>
          <a:lstStyle/>
          <a:p>
            <a:pPr marL="342900" lvl="0" indent="-342900" algn="justLow" rtl="1">
              <a:lnSpc>
                <a:spcPct val="107000"/>
              </a:lnSpc>
              <a:spcAft>
                <a:spcPts val="0"/>
              </a:spcAft>
              <a:buFont typeface="Wingdings" panose="05000000000000000000" pitchFamily="2" charset="2"/>
              <a:buChar char=""/>
            </a:pPr>
            <a:r>
              <a:rPr lang="fa-IR" sz="1800" b="1" dirty="0">
                <a:ea typeface="Calibri" panose="020F0502020204030204" pitchFamily="34" charset="0"/>
                <a:cs typeface="B Nazanin" panose="00000400000000000000" pitchFamily="2" charset="-78"/>
              </a:rPr>
              <a:t>بهره‌برداری پایدار از منابع طبیعی با توجه به ظرفیت منطقه؛ </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800" b="1" dirty="0">
                <a:ea typeface="Calibri" panose="020F0502020204030204" pitchFamily="34" charset="0"/>
                <a:cs typeface="B Nazanin" panose="00000400000000000000" pitchFamily="2" charset="-78"/>
              </a:rPr>
              <a:t>ارتقای جایگاه اقتصادی منطقه با تکمیل زنجیرة ارزش محصولات عمده کشاورزی و صنایع دستی و معدنی؛</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800" b="1" dirty="0">
                <a:ea typeface="Calibri" panose="020F0502020204030204" pitchFamily="34" charset="0"/>
                <a:cs typeface="B Nazanin" panose="00000400000000000000" pitchFamily="2" charset="-78"/>
              </a:rPr>
              <a:t>توسعة صنعت گردشگری پایدار بخش قره‌پشتلو شهرستان زنجان؛</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800" b="1" dirty="0">
                <a:ea typeface="Calibri" panose="020F0502020204030204" pitchFamily="34" charset="0"/>
                <a:cs typeface="B Nazanin" panose="00000400000000000000" pitchFamily="2" charset="-78"/>
              </a:rPr>
              <a:t>توسعة کالبدی و ارتباطی در سطح منطقه و در ارتباط با درون و بیرون منطقه توانمندسازی همه ‌جانبة اجتماعات روستایی و مشارکت مردم در توسعه منطقه.</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07000"/>
              </a:lnSpc>
              <a:spcAft>
                <a:spcPts val="800"/>
              </a:spcAft>
              <a:buFont typeface="Wingdings" panose="05000000000000000000" pitchFamily="2" charset="2"/>
              <a:buChar char=""/>
            </a:pPr>
            <a:r>
              <a:rPr lang="fa-IR" sz="1800" b="1" dirty="0">
                <a:ea typeface="Calibri" panose="020F0502020204030204" pitchFamily="34" charset="0"/>
                <a:cs typeface="B Nazanin" panose="00000400000000000000" pitchFamily="2" charset="-78"/>
              </a:rPr>
              <a:t>کاهش محرومیت در روستاهای بخش و حمایت از اقشار نیازمند.</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066775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7097245" y="202459"/>
            <a:ext cx="1574470"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اهداف کمی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672281" y="1098524"/>
            <a:ext cx="7837743" cy="3992631"/>
          </a:xfrm>
          <a:prstGeom prst="rect">
            <a:avLst/>
          </a:prstGeom>
          <a:solidFill>
            <a:schemeClr val="bg1"/>
          </a:solidFill>
          <a:ln>
            <a:solidFill>
              <a:srgbClr val="FF0000"/>
            </a:solidFill>
          </a:ln>
        </p:spPr>
        <p:txBody>
          <a:bodyPr wrap="square">
            <a:spAutoFit/>
          </a:bodyPr>
          <a:lstStyle/>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مدیریت بهینة منابع طبیعی؛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حفاظت از تنوع زیستی بخش قره‌پشتلوی شهرستان زنجان؛</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رشد و توسعه صنعت گردشگری پایدار؛</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توسعة بخش کشاورزی؛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توسعة صنعت با رویکرد صنایع تبدیلی و تکمیلی؛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افزایش منابع درآمدی پایدار روستاییان با تکیه بر ظرفیت منابع بخش؛</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ظرفیت سازی برای دسترسی به فرصت­ها و صنایع جهت ارتقای سطح زندگی اقشار آسیب­پذیر روستایی (نیازمندان، زنان و جوانان)؛</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توسعه و گسترش مشارکت همه جانبه مردم و نهادهای محلی؛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تعیین نقش‌پذیری سکونتگاه‌ها در سازمان فضایی بخش قره‌پشتلوی شهرستان زنجان؛</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انتظام فضایی شبکه‎ای بخش هماهنگ با بخش‌های مجاور؛</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ارتقای همه جانبه کیفیت زندگی بخش قره‌پشتلوی شهرستان زنجان .</a:t>
            </a:r>
            <a:endParaRPr lang="en-US" sz="1600" b="1" dirty="0">
              <a:latin typeface="Calibri" panose="020F0502020204030204" pitchFamily="34" charset="0"/>
              <a:ea typeface="Calibri" panose="020F0502020204030204" pitchFamily="34" charset="0"/>
              <a:cs typeface="Arial" panose="020B0604020202020204" pitchFamily="34" charset="0"/>
            </a:endParaRPr>
          </a:p>
          <a:p>
            <a:r>
              <a:rPr lang="en-US" dirty="0">
                <a:ea typeface="Calibri" panose="020F0502020204030204" pitchFamily="34" charset="0"/>
                <a:cs typeface="B Nazanin" panose="00000400000000000000" pitchFamily="2" charset="-78"/>
              </a:rPr>
              <a:t/>
            </a:r>
            <a:br>
              <a:rPr lang="en-US" dirty="0">
                <a:ea typeface="Calibri" panose="020F0502020204030204" pitchFamily="34" charset="0"/>
                <a:cs typeface="B Nazanin" panose="00000400000000000000" pitchFamily="2" charset="-78"/>
              </a:rPr>
            </a:br>
            <a:endParaRPr lang="fa-IR" dirty="0"/>
          </a:p>
        </p:txBody>
      </p:sp>
    </p:spTree>
    <p:extLst>
      <p:ext uri="{BB962C8B-B14F-4D97-AF65-F5344CB8AC3E}">
        <p14:creationId xmlns:p14="http://schemas.microsoft.com/office/powerpoint/2010/main" val="2245292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6444344" y="1369368"/>
            <a:ext cx="2437902" cy="1384995"/>
          </a:xfrm>
          <a:prstGeom prst="rect">
            <a:avLst/>
          </a:prstGeom>
        </p:spPr>
        <p:txBody>
          <a:bodyPr wrap="square">
            <a:spAutoFit/>
          </a:bodyPr>
          <a:lstStyle/>
          <a:p>
            <a:pPr algn="just" rtl="1"/>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اهداف کمی بخش بر حسب سرفصل‌های کلی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pic>
        <p:nvPicPr>
          <p:cNvPr id="6" name="Picture 5"/>
          <p:cNvPicPr>
            <a:picLocks noChangeAspect="1"/>
          </p:cNvPicPr>
          <p:nvPr/>
        </p:nvPicPr>
        <p:blipFill>
          <a:blip r:embed="rId2"/>
          <a:stretch>
            <a:fillRect/>
          </a:stretch>
        </p:blipFill>
        <p:spPr>
          <a:xfrm>
            <a:off x="495301" y="815462"/>
            <a:ext cx="5435548" cy="5363893"/>
          </a:xfrm>
          <a:prstGeom prst="rect">
            <a:avLst/>
          </a:prstGeom>
        </p:spPr>
      </p:pic>
    </p:spTree>
    <p:extLst>
      <p:ext uri="{BB962C8B-B14F-4D97-AF65-F5344CB8AC3E}">
        <p14:creationId xmlns:p14="http://schemas.microsoft.com/office/powerpoint/2010/main" val="4227442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495300" y="121769"/>
            <a:ext cx="8137072" cy="553357"/>
          </a:xfrm>
          <a:prstGeom prst="rect">
            <a:avLst/>
          </a:prstGeom>
        </p:spPr>
        <p:txBody>
          <a:bodyPr wrap="square">
            <a:spAutoFit/>
          </a:bodyPr>
          <a:lstStyle/>
          <a:p>
            <a:pPr marL="0" marR="0" algn="justLow" rtl="1">
              <a:lnSpc>
                <a:spcPct val="107000"/>
              </a:lnSpc>
              <a:spcBef>
                <a:spcPts val="0"/>
              </a:spcBef>
              <a:spcAft>
                <a:spcPts val="0"/>
              </a:spcAft>
            </a:pPr>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مهمترین پیش نیازها برای دستیابی به توسعة پایدار </a:t>
            </a:r>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روستایی</a:t>
            </a:r>
            <a:endParaRPr lang="en-US"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819764" y="1321882"/>
            <a:ext cx="7697224" cy="2200089"/>
          </a:xfrm>
          <a:prstGeom prst="rect">
            <a:avLst/>
          </a:prstGeom>
          <a:solidFill>
            <a:schemeClr val="bg1"/>
          </a:solidFill>
          <a:ln>
            <a:solidFill>
              <a:srgbClr val="FF0000"/>
            </a:solidFill>
          </a:ln>
        </p:spPr>
        <p:txBody>
          <a:bodyPr wrap="square">
            <a:spAutoFit/>
          </a:bodyPr>
          <a:lstStyle/>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آموزش روستاییان در زمینه کار آفرینی و اشتغالزایی به‌ویژه صنایع دستی (قالی بافی ابریشمی، جاجیم، گلیم بافی)، در بخش کشاورزی (پرورش قارچ، زنبور عسل)؛</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ارتقای زیرساخت‌های اجتماعی-انسانی؛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بالابردن سطح آگاهی، نوآوری در کاربرد نهادهای تولید و خدمات پشتیبان تولید؛</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ظرفیت سازی برای دسترسی به فرصت‌ها و صنایع جهت ارتقای سطح زندگی اقشار آسیب‌پذیر روستایی(فقیران، زنان و جوانان)؛</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توسعه و گسترش مشارکت همه جانبه مردم و نهادهای محلی؛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600" b="1" dirty="0">
                <a:ea typeface="Calibri" panose="020F0502020204030204" pitchFamily="34" charset="0"/>
                <a:cs typeface="B Nazanin" panose="00000400000000000000" pitchFamily="2" charset="-78"/>
              </a:rPr>
              <a:t>انتظام فضایی شبکه‎ای بخش هماهنگ با بخش‌های مجاور.</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43341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7783783" y="132885"/>
            <a:ext cx="1252266"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راهبردها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8" name="Rectangle 7"/>
          <p:cNvSpPr/>
          <p:nvPr/>
        </p:nvSpPr>
        <p:spPr>
          <a:xfrm>
            <a:off x="6940120" y="1367788"/>
            <a:ext cx="1236236"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اقتصادی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9" name="Rectangle 8"/>
          <p:cNvSpPr/>
          <p:nvPr/>
        </p:nvSpPr>
        <p:spPr>
          <a:xfrm>
            <a:off x="7159253" y="4009764"/>
            <a:ext cx="1249060" cy="523220"/>
          </a:xfrm>
          <a:prstGeom prst="rect">
            <a:avLst/>
          </a:prstGeom>
        </p:spPr>
        <p:txBody>
          <a:bodyPr wrap="none">
            <a:spAutoFit/>
          </a:bodyPr>
          <a:lstStyle/>
          <a:p>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اجتماعی</a:t>
            </a:r>
            <a:endParaRPr lang="fa-IR" sz="2800" dirty="0"/>
          </a:p>
        </p:txBody>
      </p:sp>
      <p:sp>
        <p:nvSpPr>
          <p:cNvPr id="10" name="Right Brace 9"/>
          <p:cNvSpPr/>
          <p:nvPr/>
        </p:nvSpPr>
        <p:spPr bwMode="auto">
          <a:xfrm>
            <a:off x="6540851" y="809340"/>
            <a:ext cx="354263" cy="2022927"/>
          </a:xfrm>
          <a:prstGeom prst="rightBrace">
            <a:avLst>
              <a:gd name="adj1" fmla="val 55515"/>
              <a:gd name="adj2" fmla="val 50000"/>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11" name="Right Brace 10"/>
          <p:cNvSpPr/>
          <p:nvPr/>
        </p:nvSpPr>
        <p:spPr bwMode="auto">
          <a:xfrm>
            <a:off x="6475988" y="3234813"/>
            <a:ext cx="483987" cy="2073122"/>
          </a:xfrm>
          <a:prstGeom prst="rightBrace">
            <a:avLst>
              <a:gd name="adj1" fmla="val 50995"/>
              <a:gd name="adj2" fmla="val 50000"/>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5" name="Rectangle 4"/>
          <p:cNvSpPr/>
          <p:nvPr/>
        </p:nvSpPr>
        <p:spPr>
          <a:xfrm>
            <a:off x="1234380" y="967845"/>
            <a:ext cx="5306471" cy="1705916"/>
          </a:xfrm>
          <a:prstGeom prst="rect">
            <a:avLst/>
          </a:prstGeom>
          <a:solidFill>
            <a:schemeClr val="bg1"/>
          </a:solidFill>
          <a:ln>
            <a:solidFill>
              <a:schemeClr val="bg1"/>
            </a:solidFill>
          </a:ln>
        </p:spPr>
        <p:txBody>
          <a:bodyPr wrap="square">
            <a:spAutoFit/>
          </a:bodyPr>
          <a:lstStyle/>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توسعة محصولات باغی و زراعی؛</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بهبود روش‌های تولید به منظور توسعه کمی ‌و کیفی محصولات کشاورزی؛</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توسعة فعالیت­های دامداری، پرورش طیور و آبزی؛</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توسعة صنایع و کارگاه‌های تبدیلی بخش کشاورزی؛</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اشتغال پایدار روستاییان با تکیه بر بخش کشاورزی؛</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توسعة دام‌های اصلاح نژاد شده؛</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توسعة فعالیت‌های صنایع دستی به‌ویژه فرشبافی ابریشمی.</a:t>
            </a:r>
            <a:endParaRPr lang="en-US" sz="1400" b="1"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12" name="Rectangle 11"/>
          <p:cNvSpPr/>
          <p:nvPr/>
        </p:nvSpPr>
        <p:spPr>
          <a:xfrm>
            <a:off x="1234380" y="3322334"/>
            <a:ext cx="5306471" cy="1936428"/>
          </a:xfrm>
          <a:prstGeom prst="rect">
            <a:avLst/>
          </a:prstGeom>
          <a:solidFill>
            <a:schemeClr val="bg1"/>
          </a:solidFill>
        </p:spPr>
        <p:txBody>
          <a:bodyPr wrap="square">
            <a:spAutoFit/>
          </a:bodyPr>
          <a:lstStyle/>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تقویت فرآیندهای توسعه مشارکتی و شبکه‎های نهادی برای انسجام بخشی به فعالیت‌های اجتماعی-اقتصادی جوانان-زنان- نیازمندان؛</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تقویت و گسترش برنامه‎های حمایتی و تأمین اجتماعی روستاییان؛</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تقویت و گسترش پوشش شبکه بهداشت و درمان روستاییان؛</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توسعة سطح دانش و مهارت روستاییان؛</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دخالت دادن مردم در فرآیند تصمیم‌سازی و تصمیم‌گیری؛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استفاده از ظرفیت نهادهای مشارکتی موجود در بخش؛</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زمینه سازی تعامل بین نهادها و مردم.</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210322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5823857" y="991141"/>
            <a:ext cx="2928257" cy="2200539"/>
          </a:xfrm>
          <a:prstGeom prst="rect">
            <a:avLst/>
          </a:prstGeom>
        </p:spPr>
        <p:txBody>
          <a:bodyPr wrap="square">
            <a:spAutoFit/>
          </a:bodyPr>
          <a:lstStyle/>
          <a:p>
            <a:pPr marL="0" marR="0" algn="r" rtl="1">
              <a:lnSpc>
                <a:spcPct val="107000"/>
              </a:lnSpc>
              <a:spcBef>
                <a:spcPts val="0"/>
              </a:spcBef>
              <a:spcAft>
                <a:spcPts val="800"/>
              </a:spcAft>
            </a:pPr>
            <a:endParaRPr lang="fa-IR" b="1" dirty="0" smtClean="0">
              <a:latin typeface="Calibri" panose="020F0502020204030204" pitchFamily="34" charset="0"/>
              <a:ea typeface="Calibri" panose="020F0502020204030204" pitchFamily="34" charset="0"/>
              <a:cs typeface="B Nazanin" panose="00000400000000000000" pitchFamily="2" charset="-78"/>
            </a:endParaRPr>
          </a:p>
          <a:p>
            <a:pPr marL="0" marR="0" algn="r" rtl="1">
              <a:lnSpc>
                <a:spcPct val="107000"/>
              </a:lnSpc>
              <a:spcBef>
                <a:spcPts val="0"/>
              </a:spcBef>
              <a:spcAft>
                <a:spcPts val="800"/>
              </a:spcAft>
            </a:pPr>
            <a:endParaRPr lang="fa-IR" sz="2000" dirty="0" smtClean="0">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endParaRPr lang="fa-IR" sz="2000" dirty="0">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endParaRPr lang="en-US" sz="2000" dirty="0">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endParaRPr lang="en-US" sz="2000" dirty="0">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7205099" y="1030768"/>
            <a:ext cx="1702709" cy="487506"/>
          </a:xfrm>
          <a:prstGeom prst="rect">
            <a:avLst/>
          </a:prstGeom>
        </p:spPr>
        <p:txBody>
          <a:bodyPr wrap="none">
            <a:spAutoFit/>
          </a:bodyPr>
          <a:lstStyle/>
          <a:p>
            <a:pPr marL="0" marR="0" algn="r" rtl="1">
              <a:lnSpc>
                <a:spcPct val="107000"/>
              </a:lnSpc>
              <a:spcBef>
                <a:spcPts val="0"/>
              </a:spcBef>
              <a:spcAft>
                <a:spcPts val="800"/>
              </a:spcAft>
            </a:pPr>
            <a:r>
              <a:rPr lang="ar-SA"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زیست محیطی</a:t>
            </a:r>
            <a:endParaRPr lang="en-US"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7205099" y="2903066"/>
            <a:ext cx="1830950" cy="487506"/>
          </a:xfrm>
          <a:prstGeom prst="rect">
            <a:avLst/>
          </a:prstGeom>
        </p:spPr>
        <p:txBody>
          <a:bodyPr wrap="none">
            <a:spAutoFit/>
          </a:bodyPr>
          <a:lstStyle/>
          <a:p>
            <a:pPr marL="0" marR="0" algn="r" rtl="1">
              <a:lnSpc>
                <a:spcPct val="107000"/>
              </a:lnSpc>
              <a:spcBef>
                <a:spcPts val="0"/>
              </a:spcBef>
              <a:spcAft>
                <a:spcPts val="800"/>
              </a:spcAft>
            </a:pPr>
            <a:r>
              <a:rPr lang="ar-SA"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کالبدی- فضایی</a:t>
            </a:r>
            <a:endParaRPr lang="en-US"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Rectangle 6"/>
          <p:cNvSpPr/>
          <p:nvPr/>
        </p:nvSpPr>
        <p:spPr>
          <a:xfrm>
            <a:off x="7313050" y="4995921"/>
            <a:ext cx="1265090" cy="487506"/>
          </a:xfrm>
          <a:prstGeom prst="rect">
            <a:avLst/>
          </a:prstGeom>
        </p:spPr>
        <p:txBody>
          <a:bodyPr wrap="none">
            <a:spAutoFit/>
          </a:bodyPr>
          <a:lstStyle/>
          <a:p>
            <a:pPr marL="0" marR="0" algn="r" rtl="1">
              <a:lnSpc>
                <a:spcPct val="107000"/>
              </a:lnSpc>
              <a:spcBef>
                <a:spcPts val="0"/>
              </a:spcBef>
              <a:spcAft>
                <a:spcPts val="800"/>
              </a:spcAft>
            </a:pPr>
            <a:r>
              <a:rPr lang="ar-SA"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گردشگری</a:t>
            </a:r>
            <a:endParaRPr lang="en-US"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11" name="Rectangle 10"/>
          <p:cNvSpPr/>
          <p:nvPr/>
        </p:nvSpPr>
        <p:spPr>
          <a:xfrm>
            <a:off x="7738787" y="131098"/>
            <a:ext cx="1252266"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راهبردها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13" name="Right Brace 12"/>
          <p:cNvSpPr/>
          <p:nvPr/>
        </p:nvSpPr>
        <p:spPr bwMode="auto">
          <a:xfrm>
            <a:off x="6695142" y="654318"/>
            <a:ext cx="354263" cy="1450356"/>
          </a:xfrm>
          <a:prstGeom prst="rightBrace">
            <a:avLst>
              <a:gd name="adj1" fmla="val 49964"/>
              <a:gd name="adj2" fmla="val 50000"/>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14" name="Right Brace 13"/>
          <p:cNvSpPr/>
          <p:nvPr/>
        </p:nvSpPr>
        <p:spPr bwMode="auto">
          <a:xfrm>
            <a:off x="6669405" y="2299985"/>
            <a:ext cx="354263" cy="1748814"/>
          </a:xfrm>
          <a:prstGeom prst="rightBrace">
            <a:avLst>
              <a:gd name="adj1" fmla="val 38863"/>
              <a:gd name="adj2" fmla="val 50000"/>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15" name="Right Brace 14"/>
          <p:cNvSpPr/>
          <p:nvPr/>
        </p:nvSpPr>
        <p:spPr bwMode="auto">
          <a:xfrm>
            <a:off x="6653921" y="4159004"/>
            <a:ext cx="354263" cy="1809177"/>
          </a:xfrm>
          <a:prstGeom prst="rightBrace">
            <a:avLst>
              <a:gd name="adj1" fmla="val 58291"/>
              <a:gd name="adj2" fmla="val 50000"/>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12" name="Rectangle 11"/>
          <p:cNvSpPr/>
          <p:nvPr/>
        </p:nvSpPr>
        <p:spPr>
          <a:xfrm>
            <a:off x="1052052" y="718269"/>
            <a:ext cx="5617353" cy="1244893"/>
          </a:xfrm>
          <a:prstGeom prst="rect">
            <a:avLst/>
          </a:prstGeom>
          <a:solidFill>
            <a:schemeClr val="bg1"/>
          </a:solidFill>
        </p:spPr>
        <p:txBody>
          <a:bodyPr wrap="square">
            <a:spAutoFit/>
          </a:bodyPr>
          <a:lstStyle/>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مدیریت بهره‌برداری از منابع آبی منظومه (سطحی و زیرزمینی)؛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مدیریت و طراحی برنامه‎های مناسب برای مقابله با مخاطرات طبیعی؛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مدیریت بهداشت محیط (مواد زاید و سیستم فاضلاب)؛</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محدود نمودن استفاده از سموم و کودهای شیمیایی در کشاورزی؛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شناسایی گونه‌های گیاهی و جانوری و حفاظت از آنها.</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6" name="Rectangle 15"/>
          <p:cNvSpPr/>
          <p:nvPr/>
        </p:nvSpPr>
        <p:spPr>
          <a:xfrm>
            <a:off x="1052052" y="2371648"/>
            <a:ext cx="5577027" cy="1640064"/>
          </a:xfrm>
          <a:prstGeom prst="rect">
            <a:avLst/>
          </a:prstGeom>
          <a:solidFill>
            <a:schemeClr val="bg1"/>
          </a:solidFill>
        </p:spPr>
        <p:txBody>
          <a:bodyPr wrap="square">
            <a:spAutoFit/>
          </a:bodyPr>
          <a:lstStyle/>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تکمیل زیرساخت‌های مورد نیاز در بخش صنعت و معدن؛</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ایجاد توازن در سازمان فضایی بخش؛</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تاکید بر ایجاد روابط و پیوند میان سکونتگاه‌های هم‌پیوند؛</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توسعة تأسیسات زیربنایی و زیرساخت‌های ارتباطی؛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توسعة خدمات آموزشی، بهداشتی، درمانی، فرهنگی و ورزشی سکونتگاه‌ها؛</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تأمین ایمنی سکونتگاه‌ها روستایی</a:t>
            </a:r>
            <a:r>
              <a:rPr lang="fa-IR" b="1" dirty="0">
                <a:ea typeface="Calibri" panose="020F0502020204030204" pitchFamily="34" charset="0"/>
                <a:cs typeface="B Nazanin" panose="00000400000000000000" pitchFamily="2" charset="-78"/>
              </a:rPr>
              <a:t>.</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 name="Rectangle 16"/>
          <p:cNvSpPr/>
          <p:nvPr/>
        </p:nvSpPr>
        <p:spPr>
          <a:xfrm>
            <a:off x="1052052" y="4235555"/>
            <a:ext cx="5617353" cy="1690847"/>
          </a:xfrm>
          <a:prstGeom prst="rect">
            <a:avLst/>
          </a:prstGeom>
          <a:solidFill>
            <a:schemeClr val="bg1"/>
          </a:solidFill>
        </p:spPr>
        <p:txBody>
          <a:bodyPr wrap="square">
            <a:spAutoFit/>
          </a:bodyPr>
          <a:lstStyle/>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توسعه گردشگری بومی‌ و گردشگری روستایی- کشاورزی در بخش؛ </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ایجاد زیرساخت‌های مناسب برای توسعه گردشگری؛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حمایت و تشویق از هنرهای دستی و صنایع دستی از جمله قالی بافی؛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سرمایه‌گذاری در بخش تبلیغات و بازاریابی گردشگری؛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استفاده از توان‌های بخش در زمینة توسعه گردشگری متناسب با ظرفیت‌های زیست محیطی از جمله مناطق حفاظت شده سرخ آباد و شکار ممنوع فیله </a:t>
            </a:r>
            <a:r>
              <a:rPr lang="fa-IR" sz="1400" b="1" dirty="0" smtClean="0">
                <a:ea typeface="Calibri" panose="020F0502020204030204" pitchFamily="34" charset="0"/>
                <a:cs typeface="B Nazanin" panose="00000400000000000000" pitchFamily="2" charset="-78"/>
              </a:rPr>
              <a:t>خاصه؛</a:t>
            </a:r>
          </a:p>
          <a:p>
            <a:pPr marL="342900" lvl="0" indent="-342900" algn="justLow" rtl="1">
              <a:lnSpc>
                <a:spcPct val="107000"/>
              </a:lnSpc>
              <a:spcAft>
                <a:spcPts val="0"/>
              </a:spcAft>
              <a:buFont typeface="Wingdings" panose="05000000000000000000" pitchFamily="2" charset="2"/>
              <a:buChar char=""/>
            </a:pPr>
            <a:r>
              <a:rPr lang="fa-IR" sz="1400" b="1" dirty="0" smtClean="0">
                <a:ea typeface="Calibri" panose="020F0502020204030204" pitchFamily="34" charset="0"/>
                <a:cs typeface="B Nazanin" panose="00000400000000000000" pitchFamily="2" charset="-78"/>
              </a:rPr>
              <a:t>توسعة </a:t>
            </a:r>
            <a:r>
              <a:rPr lang="fa-IR" sz="1400" b="1" dirty="0">
                <a:ea typeface="Calibri" panose="020F0502020204030204" pitchFamily="34" charset="0"/>
                <a:cs typeface="B Nazanin" panose="00000400000000000000" pitchFamily="2" charset="-78"/>
              </a:rPr>
              <a:t>زیرساخت محورهای گردشگری درون و برون بخش</a:t>
            </a:r>
            <a:endParaRPr lang="fa-IR" sz="1400" b="1" dirty="0"/>
          </a:p>
        </p:txBody>
      </p:sp>
    </p:spTree>
    <p:extLst>
      <p:ext uri="{BB962C8B-B14F-4D97-AF65-F5344CB8AC3E}">
        <p14:creationId xmlns:p14="http://schemas.microsoft.com/office/powerpoint/2010/main" val="717861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7064827" y="177143"/>
            <a:ext cx="1873249" cy="954107"/>
          </a:xfrm>
          <a:prstGeom prst="rect">
            <a:avLst/>
          </a:prstGeom>
        </p:spPr>
        <p:txBody>
          <a:bodyPr wrap="square">
            <a:spAutoFit/>
          </a:bodyPr>
          <a:lstStyle/>
          <a:p>
            <a:pPr algn="r" rtl="1"/>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سیاست‌های اجرایی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Rectangle 6"/>
          <p:cNvSpPr/>
          <p:nvPr/>
        </p:nvSpPr>
        <p:spPr>
          <a:xfrm>
            <a:off x="7300451" y="1706499"/>
            <a:ext cx="1236236"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اقتصادی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8" name="Rectangle 7"/>
          <p:cNvSpPr/>
          <p:nvPr/>
        </p:nvSpPr>
        <p:spPr>
          <a:xfrm>
            <a:off x="7376921" y="4889114"/>
            <a:ext cx="1249060" cy="523220"/>
          </a:xfrm>
          <a:prstGeom prst="rect">
            <a:avLst/>
          </a:prstGeom>
        </p:spPr>
        <p:txBody>
          <a:bodyPr wrap="none">
            <a:spAutoFit/>
          </a:bodyPr>
          <a:lstStyle/>
          <a:p>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اجتماعی</a:t>
            </a:r>
            <a:endParaRPr lang="fa-IR" sz="2800" dirty="0"/>
          </a:p>
        </p:txBody>
      </p:sp>
      <p:sp>
        <p:nvSpPr>
          <p:cNvPr id="9" name="Right Brace 8"/>
          <p:cNvSpPr/>
          <p:nvPr/>
        </p:nvSpPr>
        <p:spPr bwMode="auto">
          <a:xfrm>
            <a:off x="6725360" y="63051"/>
            <a:ext cx="354263" cy="3795319"/>
          </a:xfrm>
          <a:prstGeom prst="rightBrace">
            <a:avLst>
              <a:gd name="adj1" fmla="val 94371"/>
              <a:gd name="adj2" fmla="val 50000"/>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10" name="Right Brace 9"/>
          <p:cNvSpPr/>
          <p:nvPr/>
        </p:nvSpPr>
        <p:spPr bwMode="auto">
          <a:xfrm>
            <a:off x="6769810" y="3972462"/>
            <a:ext cx="354263" cy="2266990"/>
          </a:xfrm>
          <a:prstGeom prst="rightBrace">
            <a:avLst>
              <a:gd name="adj1" fmla="val 63841"/>
              <a:gd name="adj2" fmla="val 50000"/>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11" name="Rectangle 10"/>
          <p:cNvSpPr/>
          <p:nvPr/>
        </p:nvSpPr>
        <p:spPr>
          <a:xfrm>
            <a:off x="88869" y="77848"/>
            <a:ext cx="6651318" cy="3780522"/>
          </a:xfrm>
          <a:prstGeom prst="rect">
            <a:avLst/>
          </a:prstGeom>
          <a:solidFill>
            <a:schemeClr val="bg1"/>
          </a:solidFill>
        </p:spPr>
        <p:txBody>
          <a:bodyPr wrap="square">
            <a:spAutoFit/>
          </a:bodyPr>
          <a:lstStyle/>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توسعة صنعت فرش بافی ابریشمی با توجه به اولویت مهم اقتصادی؛ </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توسعه و اولویت اقتصادی بخش کشاورزی بخش قره‌پشتلوی شهرستان زنجان بر روی محصولات عمده دامی و زراعی همچون عدس، گندم، جو، پیاز و یونجه و شیر و گوشت؛</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ارتقای تکنولوژی‌های کشاورزی بخش؛</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کشت و  توسعه محصولات</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سازگار</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با</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اقلیم بخش؛</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ترویج</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کشت</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گل</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محمدی</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در</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اراضی</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شیب</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دار؛</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توسعه دامداری در ارتفاعات و مناطق کوهپایه ای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ارتقای الگوی کشت به منظور افزایش راندمان تولیدات کشاورزی؛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توسعة فعالیت‌های دامداری و مرغداری در بخش با توجه به پتانسیل موجود؛</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توسعة صنایع تبدیلی وتکمیلی محصولات دامی و زراعی؛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توسعة دامپروری اصلاح نژاد شده؛</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احداث و ترویج گلخانه؛</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توسعة فعالیت‌های پرورش آبزی در سکونتگاه‌های مستعد؛</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حمایت دولت از کشاورزان؛</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 توسعة کارگاه‌های معیشت‌‌ محور؛</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تولید عسل با برند روستاهای سهرین، گلجین، ارمغانخانه و ماری.</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p:cNvSpPr/>
          <p:nvPr/>
        </p:nvSpPr>
        <p:spPr>
          <a:xfrm>
            <a:off x="0" y="3935879"/>
            <a:ext cx="6725360" cy="2397451"/>
          </a:xfrm>
          <a:prstGeom prst="rect">
            <a:avLst/>
          </a:prstGeom>
          <a:solidFill>
            <a:schemeClr val="bg1"/>
          </a:solidFill>
        </p:spPr>
        <p:txBody>
          <a:bodyPr wrap="square">
            <a:spAutoFit/>
          </a:bodyPr>
          <a:lstStyle/>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توانا ساختن زنان براي به فعاليت درآوردن توانايي‌هاي بالقوه خود در مشاغل خانگی؛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تشويق زنان براي ورود به صنایع فرآوری کشاورزی و دامداری؛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فراهم نمودن شرایط آشنايی و تسلط افراد بر مهارت‎های فنی؛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دسترسی مناسب به امکانات آموزشی؛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برخورداری از سرماية نقدی و غير نقدی مورد نياز جهت شروع كسب و كار؛</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برگزاری دوره‎های آموزشی مورد نياز کشاورزی؛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توسعة خدمات بیمة روستایی؛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توانمند سازی افراد قابل بازتوانی</a:t>
            </a:r>
            <a:r>
              <a:rPr lang="fa-IR" sz="1400" b="1" dirty="0">
                <a:latin typeface="Cambria" panose="02040503050406030204" pitchFamily="18" charset="0"/>
                <a:ea typeface="Calibri" panose="020F0502020204030204" pitchFamily="34" charset="0"/>
                <a:cs typeface="Sakkal Majalla" panose="02000000000000000000" pitchFamily="2" charset="-78"/>
              </a:rPr>
              <a:t>؛</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توسعه مراکز خدمات درمانی - بهداشتی در کل بخش؛</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آموزش و جلب مشارکت فعالانه جامعه در موضوع شیوه زندگی سالم، خودمراقبتی و جامعه پایدار.</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426999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6" name="Right Brace 5"/>
          <p:cNvSpPr/>
          <p:nvPr/>
        </p:nvSpPr>
        <p:spPr bwMode="auto">
          <a:xfrm>
            <a:off x="6556899" y="712411"/>
            <a:ext cx="354263" cy="2397451"/>
          </a:xfrm>
          <a:prstGeom prst="rightBrace">
            <a:avLst>
              <a:gd name="adj1" fmla="val 72168"/>
              <a:gd name="adj2" fmla="val 50000"/>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7" name="Rectangle 6"/>
          <p:cNvSpPr/>
          <p:nvPr/>
        </p:nvSpPr>
        <p:spPr>
          <a:xfrm>
            <a:off x="7064827" y="177143"/>
            <a:ext cx="1873249" cy="954107"/>
          </a:xfrm>
          <a:prstGeom prst="rect">
            <a:avLst/>
          </a:prstGeom>
        </p:spPr>
        <p:txBody>
          <a:bodyPr wrap="square">
            <a:spAutoFit/>
          </a:bodyPr>
          <a:lstStyle/>
          <a:p>
            <a:pPr algn="r" rtl="1"/>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سیاست‌های اجرایی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8" name="Rectangle 7"/>
          <p:cNvSpPr/>
          <p:nvPr/>
        </p:nvSpPr>
        <p:spPr>
          <a:xfrm>
            <a:off x="7122250" y="1575623"/>
            <a:ext cx="1702709" cy="487506"/>
          </a:xfrm>
          <a:prstGeom prst="rect">
            <a:avLst/>
          </a:prstGeom>
        </p:spPr>
        <p:txBody>
          <a:bodyPr wrap="none">
            <a:spAutoFit/>
          </a:bodyPr>
          <a:lstStyle/>
          <a:p>
            <a:pPr marL="0" marR="0" algn="r" rtl="1">
              <a:lnSpc>
                <a:spcPct val="107000"/>
              </a:lnSpc>
              <a:spcBef>
                <a:spcPts val="0"/>
              </a:spcBef>
              <a:spcAft>
                <a:spcPts val="800"/>
              </a:spcAft>
            </a:pPr>
            <a:r>
              <a:rPr lang="ar-SA"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زیست محیطی</a:t>
            </a:r>
            <a:endParaRPr lang="en-US"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9" name="Rectangle 8"/>
          <p:cNvSpPr/>
          <p:nvPr/>
        </p:nvSpPr>
        <p:spPr>
          <a:xfrm>
            <a:off x="7107126" y="4573403"/>
            <a:ext cx="1830950" cy="487506"/>
          </a:xfrm>
          <a:prstGeom prst="rect">
            <a:avLst/>
          </a:prstGeom>
        </p:spPr>
        <p:txBody>
          <a:bodyPr wrap="none">
            <a:spAutoFit/>
          </a:bodyPr>
          <a:lstStyle/>
          <a:p>
            <a:pPr marL="0" marR="0" algn="r" rtl="1">
              <a:lnSpc>
                <a:spcPct val="107000"/>
              </a:lnSpc>
              <a:spcBef>
                <a:spcPts val="0"/>
              </a:spcBef>
              <a:spcAft>
                <a:spcPts val="800"/>
              </a:spcAft>
            </a:pPr>
            <a:r>
              <a:rPr lang="ar-SA"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کالبدی- فضایی</a:t>
            </a:r>
            <a:endParaRPr lang="en-US"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12" name="Right Brace 11"/>
          <p:cNvSpPr/>
          <p:nvPr/>
        </p:nvSpPr>
        <p:spPr bwMode="auto">
          <a:xfrm>
            <a:off x="6565664" y="3646175"/>
            <a:ext cx="354263" cy="2435187"/>
          </a:xfrm>
          <a:prstGeom prst="rightBrace">
            <a:avLst>
              <a:gd name="adj1" fmla="val 72168"/>
              <a:gd name="adj2" fmla="val 50000"/>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5" name="Rectangle 4"/>
          <p:cNvSpPr/>
          <p:nvPr/>
        </p:nvSpPr>
        <p:spPr>
          <a:xfrm>
            <a:off x="137652" y="712412"/>
            <a:ext cx="6419247" cy="2397451"/>
          </a:xfrm>
          <a:prstGeom prst="rect">
            <a:avLst/>
          </a:prstGeom>
          <a:solidFill>
            <a:schemeClr val="bg1"/>
          </a:solidFill>
        </p:spPr>
        <p:txBody>
          <a:bodyPr wrap="square">
            <a:spAutoFit/>
          </a:bodyPr>
          <a:lstStyle/>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توسعة روش‌های آبیاری نوین؛</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ساخت سدهای معیشتی؛</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آموزش ساکنین و مشارکت آنها در حفاظت از گونه‌های گیاهی و جانوری بخش؛</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جلوگیری از ساخت و ساز در حریم رودخانه؛</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مقاوم سازی ساخت و سازهای کالبدی درون سکونتگاه‌های واقع در پهنه خطر بالا؛</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جلوگیری از ریختن فضولات حیوانی در معابر عمومی ‌داخل روستا؛</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ایجاد و توسعة سیستم‌های تصفیة فاضلاب خانگی در سکونتگاه‌ها روستاها؛</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آموزش نحوة استفادة صحیح از سموم و کودهای شیمیایی؛</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کاشت گیاهان دارویی در مناطق کم پوشش؛</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رعایت حریم و بستر رودخانه‌های اصلی و فرعی بخش.</a:t>
            </a:r>
            <a:endParaRPr lang="en-US" sz="1400" b="1"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10" name="Rectangle 9"/>
          <p:cNvSpPr/>
          <p:nvPr/>
        </p:nvSpPr>
        <p:spPr>
          <a:xfrm>
            <a:off x="137652" y="3646175"/>
            <a:ext cx="6419247" cy="2397451"/>
          </a:xfrm>
          <a:prstGeom prst="rect">
            <a:avLst/>
          </a:prstGeom>
          <a:solidFill>
            <a:schemeClr val="bg1"/>
          </a:solidFill>
        </p:spPr>
        <p:txBody>
          <a:bodyPr wrap="square">
            <a:spAutoFit/>
          </a:bodyPr>
          <a:lstStyle/>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تقویت همپیوندی و تعامل فعال در بین سکونتگاه‌ها؛</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تقویت سکونتگاه‌های کم برخوردار از طریق رویکرد خوشه‌ای؛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اصلاح، بهبود و توسعة زیرساخت‌های ارتباطی برون و درون منطقه؛</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تأمین تأسیسات زیربنایی؛ از قبیل آب شرب لوله کشی، گاز و تلفن برای سکونتگاه‌ها فاقد این خدمات؛</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تهیه</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و</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اجرای</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طرح‌های</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هادی</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روستایی</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برای</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سکونتگاه‌ها</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و</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توسعة</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آن؛</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تأمین خدمات عمومی‌ مورد نیاز سکونتگاه‌های روستایی؛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تسهیل و بهبود نحوة دسترسی پذیری ساکنین به خدمات عمومی؛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ایمن سازی مساکن روستایی در برابر زلزله؛</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مقابله با حوادث غیر مترقبه طبیعی ناشی از سیل.</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655256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615950" y="968828"/>
            <a:ext cx="7881938" cy="97472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indent="180340" algn="justLow" rtl="1">
              <a:lnSpc>
                <a:spcPct val="130000"/>
              </a:lnSpc>
              <a:tabLst>
                <a:tab pos="2743200" algn="l"/>
              </a:tabLst>
              <a:defRPr/>
            </a:pPr>
            <a:r>
              <a:rPr lang="fa-IR" sz="1500" b="1" dirty="0">
                <a:latin typeface="Calibri" panose="020F0502020204030204" pitchFamily="34" charset="0"/>
                <a:ea typeface="Calibri" panose="020F0502020204030204" pitchFamily="34" charset="0"/>
                <a:cs typeface="B Titr" panose="00000700000000000000" pitchFamily="2" charset="-78"/>
              </a:rPr>
              <a:t>اهداف طرح </a:t>
            </a:r>
          </a:p>
          <a:p>
            <a:pPr indent="180340" algn="justLow" rtl="1">
              <a:lnSpc>
                <a:spcPct val="130000"/>
              </a:lnSpc>
              <a:tabLst>
                <a:tab pos="2743200" algn="l"/>
              </a:tabLst>
              <a:defRPr/>
            </a:pPr>
            <a:r>
              <a:rPr lang="fa-IR" sz="1500" dirty="0">
                <a:latin typeface="Calibri" panose="020F0502020204030204" pitchFamily="34" charset="0"/>
                <a:ea typeface="Calibri" panose="020F0502020204030204" pitchFamily="34" charset="0"/>
                <a:cs typeface="B Nazanin" panose="00000400000000000000" pitchFamily="2" charset="-78"/>
              </a:rPr>
              <a:t>هدف اصلی برنامه توسعه اقتصادی و اشتغالزایی و طرح توسعه پایدار منظومه های روستایی، پیشرفت و آبادانی روستاها </a:t>
            </a:r>
            <a:r>
              <a:rPr lang="ar-SA" sz="1500" dirty="0">
                <a:latin typeface="Calibri" panose="020F0502020204030204" pitchFamily="34" charset="0"/>
                <a:ea typeface="Calibri" panose="020F0502020204030204" pitchFamily="34" charset="0"/>
                <a:cs typeface="B Nazanin" panose="00000400000000000000" pitchFamily="2" charset="-78"/>
              </a:rPr>
              <a:t>مبتنی بر اصول برنامه‌ریزی فضایی توسعه پایدار</a:t>
            </a:r>
            <a:r>
              <a:rPr lang="fa-IR" sz="1500" dirty="0">
                <a:latin typeface="Calibri" panose="020F0502020204030204" pitchFamily="34" charset="0"/>
                <a:ea typeface="Calibri" panose="020F0502020204030204" pitchFamily="34" charset="0"/>
                <a:cs typeface="B Nazanin" panose="00000400000000000000" pitchFamily="2" charset="-78"/>
              </a:rPr>
              <a:t>است.</a:t>
            </a:r>
            <a:endParaRPr lang="en-US" sz="1500" dirty="0">
              <a:latin typeface="Calibri" panose="020F0502020204030204" pitchFamily="34" charset="0"/>
              <a:ea typeface="Calibri" panose="020F0502020204030204" pitchFamily="34" charset="0"/>
              <a:cs typeface="B Nazanin" panose="00000400000000000000" pitchFamily="2" charset="-78"/>
            </a:endParaRPr>
          </a:p>
        </p:txBody>
      </p:sp>
      <p:sp>
        <p:nvSpPr>
          <p:cNvPr id="5" name="Rectangle 4"/>
          <p:cNvSpPr/>
          <p:nvPr/>
        </p:nvSpPr>
        <p:spPr>
          <a:xfrm>
            <a:off x="615950" y="2163536"/>
            <a:ext cx="7881938" cy="344011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indent="180340" algn="justLow" rtl="1">
              <a:lnSpc>
                <a:spcPct val="130000"/>
              </a:lnSpc>
              <a:spcBef>
                <a:spcPts val="600"/>
              </a:spcBef>
              <a:spcAft>
                <a:spcPts val="0"/>
              </a:spcAft>
              <a:tabLst>
                <a:tab pos="2743200" algn="l"/>
              </a:tabLst>
              <a:defRPr/>
            </a:pPr>
            <a:r>
              <a:rPr lang="fa-IR" sz="1600" b="1" dirty="0">
                <a:latin typeface="Calibri" panose="020F0502020204030204" pitchFamily="34" charset="0"/>
                <a:ea typeface="Calibri" panose="020F0502020204030204" pitchFamily="34" charset="0"/>
                <a:cs typeface="B Titr" panose="00000700000000000000" pitchFamily="2" charset="-78"/>
              </a:rPr>
              <a:t>جایگاه طرح </a:t>
            </a:r>
            <a:endParaRPr lang="en-US" sz="1600" dirty="0">
              <a:latin typeface="Calibri" panose="020F0502020204030204" pitchFamily="34" charset="0"/>
              <a:ea typeface="Calibri" panose="020F0502020204030204" pitchFamily="34" charset="0"/>
              <a:cs typeface="Arial" panose="020B0604020202020204" pitchFamily="34" charset="0"/>
            </a:endParaRPr>
          </a:p>
          <a:p>
            <a:pPr indent="180340" algn="justLow" rtl="1">
              <a:lnSpc>
                <a:spcPct val="130000"/>
              </a:lnSpc>
              <a:spcBef>
                <a:spcPts val="600"/>
              </a:spcBef>
              <a:tabLst>
                <a:tab pos="2743200" algn="l"/>
              </a:tabLst>
              <a:defRPr/>
            </a:pPr>
            <a:r>
              <a:rPr lang="fa-IR" sz="1500" dirty="0">
                <a:cs typeface="B Nazanin" panose="00000400000000000000" pitchFamily="2" charset="-78"/>
              </a:rPr>
              <a:t>براساس جزء 1 بند الف ماده 27 قانون برنامه پنجساله ششم جمهوری اسلامی ایران (مصوب 14/12/1395 مجلس شورای اسلامی)، برنامه توسعه اقتصادی و اشتغال زایی در راستای برنامه ریزی منطقه‌ای، تقویت اقتصاد روستایی و توسعه اقتصاد صادرات محور تعریف گردیده است. براین اساس «توسعه اقتصادی و اشتغال زایی روستاهای هدف برنامه» هدف عمده طرح های اشتغالزایی روستایی است.</a:t>
            </a:r>
            <a:endParaRPr lang="en-US" sz="1500" dirty="0">
              <a:cs typeface="B Nazanin" panose="00000400000000000000" pitchFamily="2" charset="-78"/>
            </a:endParaRPr>
          </a:p>
          <a:p>
            <a:pPr indent="180340" algn="justLow" rtl="1">
              <a:lnSpc>
                <a:spcPct val="130000"/>
              </a:lnSpc>
              <a:spcBef>
                <a:spcPts val="600"/>
              </a:spcBef>
              <a:spcAft>
                <a:spcPts val="0"/>
              </a:spcAft>
              <a:tabLst>
                <a:tab pos="2743200" algn="l"/>
              </a:tabLst>
              <a:defRPr/>
            </a:pPr>
            <a:r>
              <a:rPr lang="fa-IR" sz="1500" dirty="0">
                <a:latin typeface="Calibri" panose="020F0502020204030204" pitchFamily="34" charset="0"/>
                <a:ea typeface="Calibri" panose="020F0502020204030204" pitchFamily="34" charset="0"/>
                <a:cs typeface="B Nazanin" panose="00000400000000000000" pitchFamily="2" charset="-78"/>
              </a:rPr>
              <a:t>طرح توسعة پایدار منظومه‌های روستایی بر اساس بند ح مادة 194 قانون برنامة پنجم توسعه، به پیشنهاد بنیاد مسکن انقلاب اسلامی، در چارچوب طرح توسعه و عمران (جامع) ناحیه‌ای یا سایر طرح‌های فرادست تهیه می‌گردد. این طرح به ‌لحاظ جایگاه، طرح فرادست طرح هادی روستایی و طرح‌های دیگر در سطح منظومه قلمداد می‌گردد.</a:t>
            </a:r>
            <a:endParaRPr lang="en-US" sz="1500" dirty="0">
              <a:latin typeface="Calibri" panose="020F0502020204030204" pitchFamily="34" charset="0"/>
              <a:ea typeface="Calibri" panose="020F0502020204030204" pitchFamily="34" charset="0"/>
              <a:cs typeface="B Nazanin" panose="00000400000000000000" pitchFamily="2" charset="-78"/>
            </a:endParaRPr>
          </a:p>
          <a:p>
            <a:pPr marL="363855" algn="just" rtl="1">
              <a:lnSpc>
                <a:spcPct val="130000"/>
              </a:lnSpc>
              <a:spcBef>
                <a:spcPts val="600"/>
              </a:spcBef>
              <a:spcAft>
                <a:spcPts val="0"/>
              </a:spcAft>
              <a:defRPr/>
            </a:pPr>
            <a:r>
              <a:rPr lang="fa-IR" sz="1600" b="1" dirty="0">
                <a:latin typeface="Calibri" panose="020F0502020204030204" pitchFamily="34" charset="0"/>
                <a:ea typeface="Calibri" panose="020F0502020204030204" pitchFamily="34" charset="0"/>
                <a:cs typeface="B Titr" panose="00000700000000000000" pitchFamily="2" charset="-78"/>
              </a:rPr>
              <a:t>ماهيت طرح</a:t>
            </a:r>
            <a:endParaRPr lang="en-US" sz="1600" dirty="0">
              <a:latin typeface="Calibri" panose="020F0502020204030204" pitchFamily="34" charset="0"/>
              <a:ea typeface="Calibri" panose="020F0502020204030204" pitchFamily="34" charset="0"/>
              <a:cs typeface="Arial" panose="020B0604020202020204" pitchFamily="34" charset="0"/>
            </a:endParaRPr>
          </a:p>
          <a:p>
            <a:pPr indent="180340" algn="justLow" rtl="1">
              <a:lnSpc>
                <a:spcPct val="130000"/>
              </a:lnSpc>
              <a:spcBef>
                <a:spcPts val="600"/>
              </a:spcBef>
              <a:spcAft>
                <a:spcPts val="0"/>
              </a:spcAft>
              <a:tabLst>
                <a:tab pos="2743200" algn="l"/>
              </a:tabLst>
              <a:defRPr/>
            </a:pPr>
            <a:r>
              <a:rPr lang="fa-IR" sz="1500" dirty="0">
                <a:latin typeface="Calibri" panose="020F0502020204030204" pitchFamily="34" charset="0"/>
                <a:ea typeface="Calibri" panose="020F0502020204030204" pitchFamily="34" charset="0"/>
                <a:cs typeface="B Nazanin" panose="00000400000000000000" pitchFamily="2" charset="-78"/>
              </a:rPr>
              <a:t>این طرح با توجه به ابعاد و جنبه‌های کالبدی- فضایی، فرهنگی- اجتماعی و اقتصادی- سیاسی، به شناخت ظرفیت‌های توسعة همة مراکز و کانون‌های سکونتی درون شبکه (در ارتباط با روابط درونی و برونی آنها) می‌پردازد،‌ دارای ماهیتی </a:t>
            </a:r>
            <a:r>
              <a:rPr lang="fa-IR" sz="1500" dirty="0">
                <a:solidFill>
                  <a:srgbClr val="FF0000"/>
                </a:solidFill>
                <a:latin typeface="Calibri" panose="020F0502020204030204" pitchFamily="34" charset="0"/>
                <a:ea typeface="Calibri" panose="020F0502020204030204" pitchFamily="34" charset="0"/>
                <a:cs typeface="B Nazanin" panose="00000400000000000000" pitchFamily="2" charset="-78"/>
              </a:rPr>
              <a:t>یکپارچه</a:t>
            </a:r>
            <a:r>
              <a:rPr lang="fa-IR" sz="1500" dirty="0">
                <a:latin typeface="Calibri" panose="020F0502020204030204" pitchFamily="34" charset="0"/>
                <a:ea typeface="Calibri" panose="020F0502020204030204" pitchFamily="34" charset="0"/>
                <a:cs typeface="B Nazanin" panose="00000400000000000000" pitchFamily="2" charset="-78"/>
              </a:rPr>
              <a:t> و </a:t>
            </a:r>
            <a:r>
              <a:rPr lang="fa-IR" sz="1500" dirty="0">
                <a:solidFill>
                  <a:srgbClr val="FF0000"/>
                </a:solidFill>
                <a:latin typeface="Calibri" panose="020F0502020204030204" pitchFamily="34" charset="0"/>
                <a:ea typeface="Calibri" panose="020F0502020204030204" pitchFamily="34" charset="0"/>
                <a:cs typeface="B Nazanin" panose="00000400000000000000" pitchFamily="2" charset="-78"/>
              </a:rPr>
              <a:t>فرابخشی</a:t>
            </a:r>
            <a:r>
              <a:rPr lang="fa-IR" sz="1500" dirty="0">
                <a:latin typeface="Calibri" panose="020F0502020204030204" pitchFamily="34" charset="0"/>
                <a:ea typeface="Calibri" panose="020F0502020204030204" pitchFamily="34" charset="0"/>
                <a:cs typeface="B Nazanin" panose="00000400000000000000" pitchFamily="2" charset="-78"/>
              </a:rPr>
              <a:t> است.</a:t>
            </a:r>
            <a:endParaRPr lang="en-US" sz="1500" dirty="0">
              <a:latin typeface="Calibri" panose="020F0502020204030204" pitchFamily="34" charset="0"/>
              <a:ea typeface="Calibri" panose="020F0502020204030204" pitchFamily="34" charset="0"/>
              <a:cs typeface="B Nazanin" panose="00000400000000000000" pitchFamily="2" charset="-78"/>
            </a:endParaRPr>
          </a:p>
        </p:txBody>
      </p:sp>
      <p:sp>
        <p:nvSpPr>
          <p:cNvPr id="6" name="Title 3"/>
          <p:cNvSpPr txBox="1">
            <a:spLocks/>
          </p:cNvSpPr>
          <p:nvPr/>
        </p:nvSpPr>
        <p:spPr>
          <a:xfrm>
            <a:off x="842284" y="128435"/>
            <a:ext cx="7429270" cy="427361"/>
          </a:xfrm>
          <a:prstGeom prst="rect">
            <a:avLst/>
          </a:prstGeom>
          <a:ln>
            <a:miter lim="800000"/>
            <a:headEnd/>
            <a:tailEnd/>
          </a:ln>
          <a:extLst/>
        </p:spPr>
        <p:txBody>
          <a:bodyPr>
            <a:spAutoFit/>
          </a:bodyPr>
          <a:lst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ahoma" panose="020B0604030504040204" pitchFamily="34" charset="0"/>
              </a:defRPr>
            </a:lvl2pPr>
            <a:lvl3pPr algn="ctr" rtl="0" eaLnBrk="1" fontAlgn="base" hangingPunct="1">
              <a:spcBef>
                <a:spcPct val="0"/>
              </a:spcBef>
              <a:spcAft>
                <a:spcPct val="0"/>
              </a:spcAft>
              <a:defRPr sz="4400">
                <a:solidFill>
                  <a:schemeClr val="tx2"/>
                </a:solidFill>
                <a:latin typeface="Tahoma" panose="020B0604030504040204" pitchFamily="34" charset="0"/>
              </a:defRPr>
            </a:lvl3pPr>
            <a:lvl4pPr algn="ctr" rtl="0" eaLnBrk="1" fontAlgn="base" hangingPunct="1">
              <a:spcBef>
                <a:spcPct val="0"/>
              </a:spcBef>
              <a:spcAft>
                <a:spcPct val="0"/>
              </a:spcAft>
              <a:defRPr sz="4400">
                <a:solidFill>
                  <a:schemeClr val="tx2"/>
                </a:solidFill>
                <a:latin typeface="Tahoma" panose="020B0604030504040204" pitchFamily="34" charset="0"/>
              </a:defRPr>
            </a:lvl4pPr>
            <a:lvl5pPr algn="ctr" rtl="0" eaLnBrk="1" fontAlgn="base" hangingPunct="1">
              <a:spcBef>
                <a:spcPct val="0"/>
              </a:spcBef>
              <a:spcAft>
                <a:spcPct val="0"/>
              </a:spcAft>
              <a:defRPr sz="4400">
                <a:solidFill>
                  <a:schemeClr val="tx2"/>
                </a:solidFill>
                <a:latin typeface="Tahoma" panose="020B0604030504040204" pitchFamily="34" charset="0"/>
              </a:defRPr>
            </a:lvl5pPr>
            <a:lvl6pPr marL="457200" algn="ctr" rtl="0" eaLnBrk="1" fontAlgn="base" hangingPunct="1">
              <a:spcBef>
                <a:spcPct val="0"/>
              </a:spcBef>
              <a:spcAft>
                <a:spcPct val="0"/>
              </a:spcAft>
              <a:defRPr sz="4400">
                <a:solidFill>
                  <a:schemeClr val="tx2"/>
                </a:solidFill>
                <a:latin typeface="Tahoma" panose="020B0604030504040204" pitchFamily="34" charset="0"/>
              </a:defRPr>
            </a:lvl6pPr>
            <a:lvl7pPr marL="914400" algn="ctr" rtl="0" eaLnBrk="1" fontAlgn="base" hangingPunct="1">
              <a:spcBef>
                <a:spcPct val="0"/>
              </a:spcBef>
              <a:spcAft>
                <a:spcPct val="0"/>
              </a:spcAft>
              <a:defRPr sz="4400">
                <a:solidFill>
                  <a:schemeClr val="tx2"/>
                </a:solidFill>
                <a:latin typeface="Tahoma" panose="020B0604030504040204" pitchFamily="34" charset="0"/>
              </a:defRPr>
            </a:lvl7pPr>
            <a:lvl8pPr marL="1371600" algn="ctr" rtl="0" eaLnBrk="1" fontAlgn="base" hangingPunct="1">
              <a:spcBef>
                <a:spcPct val="0"/>
              </a:spcBef>
              <a:spcAft>
                <a:spcPct val="0"/>
              </a:spcAft>
              <a:defRPr sz="4400">
                <a:solidFill>
                  <a:schemeClr val="tx2"/>
                </a:solidFill>
                <a:latin typeface="Tahoma" panose="020B0604030504040204" pitchFamily="34" charset="0"/>
              </a:defRPr>
            </a:lvl8pPr>
            <a:lvl9pPr marL="1828800" algn="ctr" rtl="0" eaLnBrk="1" fontAlgn="base" hangingPunct="1">
              <a:spcBef>
                <a:spcPct val="0"/>
              </a:spcBef>
              <a:spcAft>
                <a:spcPct val="0"/>
              </a:spcAft>
              <a:defRPr sz="4400">
                <a:solidFill>
                  <a:schemeClr val="tx2"/>
                </a:solidFill>
                <a:latin typeface="Tahoma" panose="020B0604030504040204" pitchFamily="34" charset="0"/>
              </a:defRPr>
            </a:lvl9pPr>
          </a:lstStyle>
          <a:p>
            <a:pPr marL="0" lvl="1">
              <a:defRPr/>
            </a:pPr>
            <a:r>
              <a:rPr lang="fa-IR" sz="2177" b="1" kern="1200" smtClean="0">
                <a:ln w="1905"/>
                <a:solidFill>
                  <a:srgbClr val="95651F"/>
                </a:solidFill>
                <a:effectLst>
                  <a:innerShdw blurRad="69850" dist="43180" dir="5400000">
                    <a:srgbClr val="000000">
                      <a:alpha val="65000"/>
                    </a:srgbClr>
                  </a:innerShdw>
                </a:effectLst>
                <a:latin typeface="Times New Roman" panose="02020603050405020304" pitchFamily="18" charset="0"/>
                <a:ea typeface="+mn-ea"/>
                <a:cs typeface="B Titr" panose="00000700000000000000" pitchFamily="2" charset="-78"/>
              </a:rPr>
              <a:t>برنامه توسعه اقتصادی، اشتغالزایی و توسعه پایدار منظومه روستایی</a:t>
            </a:r>
            <a:endParaRPr lang="en-US" sz="2177" b="1" kern="1200" dirty="0">
              <a:ln w="1905"/>
              <a:solidFill>
                <a:srgbClr val="95651F"/>
              </a:solidFill>
              <a:effectLst>
                <a:innerShdw blurRad="69850" dist="43180" dir="5400000">
                  <a:srgbClr val="000000">
                    <a:alpha val="65000"/>
                  </a:srgbClr>
                </a:innerShdw>
              </a:effectLst>
              <a:latin typeface="Times New Roman" panose="02020603050405020304" pitchFamily="18" charset="0"/>
              <a:ea typeface="+mn-ea"/>
              <a:cs typeface="B Titr" panose="00000700000000000000" pitchFamily="2" charset="-78"/>
            </a:endParaRPr>
          </a:p>
        </p:txBody>
      </p:sp>
    </p:spTree>
    <p:extLst>
      <p:ext uri="{BB962C8B-B14F-4D97-AF65-F5344CB8AC3E}">
        <p14:creationId xmlns:p14="http://schemas.microsoft.com/office/powerpoint/2010/main" val="1006975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6" name="Rectangle 5"/>
          <p:cNvSpPr/>
          <p:nvPr/>
        </p:nvSpPr>
        <p:spPr>
          <a:xfrm>
            <a:off x="7368906" y="1722490"/>
            <a:ext cx="1265090" cy="487506"/>
          </a:xfrm>
          <a:prstGeom prst="rect">
            <a:avLst/>
          </a:prstGeom>
        </p:spPr>
        <p:txBody>
          <a:bodyPr wrap="none">
            <a:spAutoFit/>
          </a:bodyPr>
          <a:lstStyle/>
          <a:p>
            <a:pPr marL="0" marR="0" algn="r" rtl="1">
              <a:lnSpc>
                <a:spcPct val="107000"/>
              </a:lnSpc>
              <a:spcBef>
                <a:spcPts val="0"/>
              </a:spcBef>
              <a:spcAft>
                <a:spcPts val="800"/>
              </a:spcAft>
            </a:pPr>
            <a:r>
              <a:rPr lang="ar-SA"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گردشگری</a:t>
            </a:r>
            <a:endParaRPr lang="en-US"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Right Brace 6"/>
          <p:cNvSpPr/>
          <p:nvPr/>
        </p:nvSpPr>
        <p:spPr bwMode="auto">
          <a:xfrm>
            <a:off x="6757974" y="806245"/>
            <a:ext cx="354263" cy="2482497"/>
          </a:xfrm>
          <a:prstGeom prst="rightBrace">
            <a:avLst>
              <a:gd name="adj1" fmla="val 49964"/>
              <a:gd name="adj2" fmla="val 50000"/>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8" name="Rectangle 7"/>
          <p:cNvSpPr/>
          <p:nvPr/>
        </p:nvSpPr>
        <p:spPr>
          <a:xfrm>
            <a:off x="7064827" y="177143"/>
            <a:ext cx="1873249" cy="954107"/>
          </a:xfrm>
          <a:prstGeom prst="rect">
            <a:avLst/>
          </a:prstGeom>
        </p:spPr>
        <p:txBody>
          <a:bodyPr wrap="square">
            <a:spAutoFit/>
          </a:bodyPr>
          <a:lstStyle/>
          <a:p>
            <a:pPr algn="r" rtl="1"/>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سیاست‌های اجرایی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5" name="Rectangle 4"/>
          <p:cNvSpPr/>
          <p:nvPr/>
        </p:nvSpPr>
        <p:spPr>
          <a:xfrm>
            <a:off x="403123" y="891292"/>
            <a:ext cx="6201425" cy="2397451"/>
          </a:xfrm>
          <a:prstGeom prst="rect">
            <a:avLst/>
          </a:prstGeom>
          <a:solidFill>
            <a:schemeClr val="bg1"/>
          </a:solidFill>
        </p:spPr>
        <p:txBody>
          <a:bodyPr wrap="square">
            <a:spAutoFit/>
          </a:bodyPr>
          <a:lstStyle/>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معرفی جاذبه‌های تاریخی و مذهبی؛ </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حفظ و نگهداری آثار تاریخی و مذهبی؛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راه‌اندازی سالن‌های غذاخوری محلی؛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احداث </a:t>
            </a:r>
            <a:r>
              <a:rPr lang="fa-IR" sz="1400" b="1">
                <a:ea typeface="Calibri" panose="020F0502020204030204" pitchFamily="34" charset="0"/>
                <a:cs typeface="B Nazanin" panose="00000400000000000000" pitchFamily="2" charset="-78"/>
              </a:rPr>
              <a:t>اقامتگاه‌های </a:t>
            </a:r>
            <a:r>
              <a:rPr lang="fa-IR" sz="1400" b="1" smtClean="0">
                <a:ea typeface="Calibri" panose="020F0502020204030204" pitchFamily="34" charset="0"/>
                <a:cs typeface="B Nazanin" panose="00000400000000000000" pitchFamily="2" charset="-78"/>
              </a:rPr>
              <a:t>بوم گردی</a:t>
            </a:r>
            <a:r>
              <a:rPr lang="fa-IR" sz="1400" b="1" dirty="0">
                <a:ea typeface="Calibri" panose="020F0502020204030204" pitchFamily="34" charset="0"/>
                <a:cs typeface="B Nazanin" panose="00000400000000000000" pitchFamily="2" charset="-78"/>
              </a:rPr>
              <a:t>؛</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ایجاد غرفه‌های عرضه صنایع دستی؛ از جمله فرش بافی و قالی بافی؛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بازدید تورها از دشت آهوان سهرین؛</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بازدید تورها از ییلاقات موجود در بخش؛</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معرفی بیشتر آبگرم وننق؛</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ایجاد نمایشگاه فرش ابریشمی؛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احداث</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مجتمع‌های</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خدماتی</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بین‌راهی</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در</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مسیرهای</a:t>
            </a:r>
            <a:r>
              <a:rPr lang="fa-IR" sz="1400" b="1" dirty="0">
                <a:latin typeface="Calibri" panose="020F0502020204030204" pitchFamily="34" charset="0"/>
                <a:ea typeface="Calibri" panose="020F0502020204030204" pitchFamily="34" charset="0"/>
                <a:cs typeface="Times New Roman" panose="02020603050405020304" pitchFamily="18" charset="0"/>
              </a:rPr>
              <a:t> </a:t>
            </a:r>
            <a:r>
              <a:rPr lang="fa-IR" sz="1400" b="1" dirty="0">
                <a:ea typeface="Calibri" panose="020F0502020204030204" pitchFamily="34" charset="0"/>
                <a:cs typeface="B Nazanin" panose="00000400000000000000" pitchFamily="2" charset="-78"/>
              </a:rPr>
              <a:t>گردشگری.</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823131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3888012" y="208356"/>
            <a:ext cx="4974439"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تعیین الزامات تحقق اهداف و سیاست‌ها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256563" y="1012548"/>
            <a:ext cx="8605888" cy="4241546"/>
          </a:xfrm>
          <a:prstGeom prst="rect">
            <a:avLst/>
          </a:prstGeom>
          <a:solidFill>
            <a:schemeClr val="bg1"/>
          </a:solidFill>
          <a:ln>
            <a:solidFill>
              <a:srgbClr val="FF0000"/>
            </a:solidFill>
          </a:ln>
        </p:spPr>
        <p:txBody>
          <a:bodyPr wrap="square">
            <a:spAutoFit/>
          </a:bodyPr>
          <a:lstStyle/>
          <a:p>
            <a:pPr marL="342900" indent="-342900" algn="justLow" rtl="1">
              <a:lnSpc>
                <a:spcPct val="107000"/>
              </a:lnSpc>
              <a:spcAft>
                <a:spcPts val="0"/>
              </a:spcAft>
              <a:buFont typeface="Wingdings" panose="05000000000000000000" pitchFamily="2" charset="2"/>
              <a:buChar char=""/>
            </a:pPr>
            <a:r>
              <a:rPr lang="fa-IR" sz="1400" b="1" dirty="0" smtClean="0">
                <a:ea typeface="Calibri" panose="020F0502020204030204" pitchFamily="34" charset="0"/>
                <a:cs typeface="B Nazanin" panose="00000400000000000000" pitchFamily="2" charset="-78"/>
              </a:rPr>
              <a:t>مشاغل </a:t>
            </a:r>
            <a:r>
              <a:rPr lang="fa-IR" sz="1400" b="1" dirty="0">
                <a:ea typeface="Calibri" panose="020F0502020204030204" pitchFamily="34" charset="0"/>
                <a:cs typeface="B Nazanin" panose="00000400000000000000" pitchFamily="2" charset="-78"/>
              </a:rPr>
              <a:t>غالب در بخش قره‌پشتلو در چهار حوزه صنایع دستی (فرش ابریشمی)، کشاورزی (دامی و زراعت)، معدن و گردشگری </a:t>
            </a:r>
            <a:r>
              <a:rPr lang="fa-IR" sz="1400" b="1" dirty="0" smtClean="0">
                <a:ea typeface="Calibri" panose="020F0502020204030204" pitchFamily="34" charset="0"/>
                <a:cs typeface="B Nazanin" panose="00000400000000000000" pitchFamily="2" charset="-78"/>
              </a:rPr>
              <a:t>می‌باش</a:t>
            </a:r>
            <a:r>
              <a:rPr lang="fa-IR" sz="1400" b="1" dirty="0">
                <a:ea typeface="Calibri" panose="020F0502020204030204" pitchFamily="34" charset="0"/>
                <a:cs typeface="B Nazanin" panose="00000400000000000000" pitchFamily="2" charset="-78"/>
              </a:rPr>
              <a:t>ایجاد اعتدال فضایی در توزیع خدمات، کاهش محرومیت و فقر با ایجاد اشتغالزایی،کاهش نابرابری‌ها، مشارکت همه جانبه مردم محلی؛</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smtClean="0">
                <a:ea typeface="Calibri" panose="020F0502020204030204" pitchFamily="34" charset="0"/>
                <a:cs typeface="B Nazanin" panose="00000400000000000000" pitchFamily="2" charset="-78"/>
              </a:rPr>
              <a:t>د</a:t>
            </a:r>
            <a:r>
              <a:rPr lang="fa-IR" sz="1400" b="1" dirty="0">
                <a:ea typeface="Calibri" panose="020F0502020204030204" pitchFamily="34" charset="0"/>
                <a:cs typeface="B Nazanin" panose="00000400000000000000" pitchFamily="2" charset="-78"/>
              </a:rPr>
              <a:t>. بدون شک توجه به مشاغل و برنامه‌ریزی استراتژیک در این حوزه‌ها از هم اکنون می‌تواند توسعة پایدار و همه جانبه بخش را تضمین کند. حوزة مشاغل صنایع دستی به‌ویژه فرش‌بافی ابریشمی در حال حاضر با بیشترین ظرفیت در سطح بخش فعالیت می‌کند. این حوزه نیاز به مدرن‌سازی کارگاه‌های بافندگی، حمایت از بافندگان، تولید مواد خام و اولیه فرش در سطح بخش، برگزاری نمایشگاه و جشنواره فرش ابریشمی، بازاریابی و شناسایی مشتری مستمر، حمایت و جلب اعتماد سرمایه‌گذاران بخش خصوصی، ثبت برند و نشان تجاری است. در بخش کشاورزی (زراعت و دامداری) نیازمند صنایع تبدیلی، فرآوری و بسته‌بندی می‌باشد. در حوزة صنعت و معدن باید فرآوری فعالیت مواد معدنی با در نظر گرفتن الزامات زیست محیطی توسعه یابد. بدون شک در آینده گردشگری یکی از حوزه‌های استراتژیک توسعه بخش قره‌پشتلو به شمار می‌رود. وجود آثار تاریخی، دشت آهوان، مناطق شکار ممنوع و حفاظت شده، آب گرم وننق، مرتع ییلاقی خوش آب و هوا تنها بخشی از وضعیت ممتاز موجود هستند. تدوین سند توسعه گردشگری و ایجاد کارگروه تخصصی رفع موانع و تسهیل در سرمایه‌گذاری در این حوزه، یکی از الزامات تخصصی توسعه بخش در آینده است. شکوفایی توسعه گردشگری تأثیر مستقیم و شگرفی در سایر ظرفیت‌های قابل ارتقای بخش قره‌پشتلو نیز خواهد داشت.</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Low" rtl="1">
              <a:lnSpc>
                <a:spcPct val="107000"/>
              </a:lnSpc>
              <a:spcAft>
                <a:spcPts val="0"/>
              </a:spcAft>
              <a:buFont typeface="Wingdings" panose="05000000000000000000" pitchFamily="2" charset="2"/>
              <a:buChar char=""/>
            </a:pPr>
            <a:r>
              <a:rPr lang="fa-IR" sz="1400" b="1" dirty="0">
                <a:ea typeface="Calibri" panose="020F0502020204030204" pitchFamily="34" charset="0"/>
                <a:cs typeface="B Nazanin" panose="00000400000000000000" pitchFamily="2" charset="-78"/>
              </a:rPr>
              <a:t>حرکت در مسیر تحولات علمی و فن‌آوری‌های نوین بالاخص فن‌آوری اطلاعات و ارتباطات یک مسیر مطمئن برای تحقق این اهداف است که با استفاده از این فن‌آوری می‌توان قابلیت‌ها، توانمندی‌های اقتصادی و اجتماعی بخش را بیشتر ارتقا داد به عنوان نمونه در حوزه  فن‌آوری ارتباطات با استفاده از این قابلیت می‌توان صنایع دستی  از جمله فرش ابریشمی و محصولات کشاورزی ویژه بخش را به عرصه نمایش گذاشت. سایت‌های باسلام، کتدیلر و کالا روستا نمونه‌ای از سایت‌های اینترنتی می‌باشند که برای معرفی و فروش محصولات تولیدی روستاها کاربرد دارند.</a:t>
            </a:r>
            <a:endParaRPr lang="en-US" sz="1400" b="1" dirty="0">
              <a:effectLst/>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104992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5823856" y="104487"/>
            <a:ext cx="2852057" cy="523220"/>
          </a:xfrm>
          <a:prstGeom prst="rect">
            <a:avLst/>
          </a:prstGeom>
        </p:spPr>
        <p:txBody>
          <a:bodyPr wrap="square">
            <a:spAutoFit/>
          </a:bodyPr>
          <a:lstStyle/>
          <a:p>
            <a:pPr algn="r" rtl="1"/>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ساختار فضایی هدف</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495300" y="812765"/>
            <a:ext cx="8196415" cy="5284028"/>
          </a:xfrm>
          <a:prstGeom prst="rect">
            <a:avLst/>
          </a:prstGeom>
        </p:spPr>
      </p:pic>
    </p:spTree>
    <p:extLst>
      <p:ext uri="{BB962C8B-B14F-4D97-AF65-F5344CB8AC3E}">
        <p14:creationId xmlns:p14="http://schemas.microsoft.com/office/powerpoint/2010/main" val="1167042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4027703" y="121270"/>
            <a:ext cx="5331909"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سازمان فضایی پیشنهادی بخش </a:t>
            </a:r>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قره پشتلو</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393290" y="812765"/>
            <a:ext cx="8367251" cy="5284028"/>
          </a:xfrm>
          <a:prstGeom prst="rect">
            <a:avLst/>
          </a:prstGeom>
        </p:spPr>
      </p:pic>
    </p:spTree>
    <p:extLst>
      <p:ext uri="{BB962C8B-B14F-4D97-AF65-F5344CB8AC3E}">
        <p14:creationId xmlns:p14="http://schemas.microsoft.com/office/powerpoint/2010/main" val="2453510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aphicFrame>
        <p:nvGraphicFramePr>
          <p:cNvPr id="4" name="Picture Placeholder 3"/>
          <p:cNvGraphicFramePr>
            <a:graphicFrameLocks noGrp="1"/>
          </p:cNvGraphicFramePr>
          <p:nvPr>
            <p:ph type="pic" sz="quarter" idx="13"/>
            <p:extLst>
              <p:ext uri="{D42A27DB-BD31-4B8C-83A1-F6EECF244321}">
                <p14:modId xmlns:p14="http://schemas.microsoft.com/office/powerpoint/2010/main" val="3262516881"/>
              </p:ext>
            </p:extLst>
          </p:nvPr>
        </p:nvGraphicFramePr>
        <p:xfrm>
          <a:off x="314633" y="997973"/>
          <a:ext cx="8509439" cy="4881718"/>
        </p:xfrm>
        <a:graphic>
          <a:graphicData uri="http://schemas.openxmlformats.org/drawingml/2006/table">
            <a:tbl>
              <a:tblPr rtl="1" firstRow="1" firstCol="1" bandRow="1">
                <a:tableStyleId>{5940675A-B579-460E-94D1-54222C63F5DA}</a:tableStyleId>
              </a:tblPr>
              <a:tblGrid>
                <a:gridCol w="1779624"/>
                <a:gridCol w="5493600"/>
                <a:gridCol w="1236215"/>
              </a:tblGrid>
              <a:tr h="564995">
                <a:tc>
                  <a:txBody>
                    <a:bodyPr/>
                    <a:lstStyle/>
                    <a:p>
                      <a:pPr algn="ctr" rtl="1">
                        <a:lnSpc>
                          <a:spcPct val="90000"/>
                        </a:lnSpc>
                        <a:spcAft>
                          <a:spcPts val="0"/>
                        </a:spcAft>
                      </a:pPr>
                      <a:r>
                        <a:rPr lang="fa-IR" sz="1400" b="1" dirty="0">
                          <a:solidFill>
                            <a:schemeClr val="tx1"/>
                          </a:solidFill>
                          <a:effectLst/>
                          <a:cs typeface="B Nazanin" panose="00000400000000000000" pitchFamily="2" charset="-78"/>
                        </a:rPr>
                        <a:t>عنوان طرح</a:t>
                      </a:r>
                      <a:endParaRPr lang="en-US" sz="14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8469" marR="84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rtl="1">
                        <a:lnSpc>
                          <a:spcPct val="90000"/>
                        </a:lnSpc>
                        <a:spcAft>
                          <a:spcPts val="0"/>
                        </a:spcAft>
                      </a:pPr>
                      <a:r>
                        <a:rPr lang="fa-IR" sz="1400" b="1" dirty="0">
                          <a:solidFill>
                            <a:schemeClr val="tx1"/>
                          </a:solidFill>
                          <a:effectLst/>
                          <a:cs typeface="B Nazanin" panose="00000400000000000000" pitchFamily="2" charset="-78"/>
                        </a:rPr>
                        <a:t>محل </a:t>
                      </a:r>
                      <a:r>
                        <a:rPr lang="fa-IR" sz="1400" b="1" dirty="0" smtClean="0">
                          <a:solidFill>
                            <a:schemeClr val="tx1"/>
                          </a:solidFill>
                          <a:effectLst/>
                          <a:cs typeface="B Nazanin" panose="00000400000000000000" pitchFamily="2" charset="-78"/>
                        </a:rPr>
                        <a:t>اجرا</a:t>
                      </a:r>
                      <a:endParaRPr lang="en-US" sz="1400" b="1" dirty="0" smtClean="0">
                        <a:solidFill>
                          <a:schemeClr val="tx1"/>
                        </a:solidFill>
                        <a:effectLst/>
                        <a:cs typeface="B Nazanin" panose="00000400000000000000" pitchFamily="2" charset="-78"/>
                      </a:endParaRPr>
                    </a:p>
                    <a:p>
                      <a:pPr algn="ctr" rtl="1">
                        <a:lnSpc>
                          <a:spcPct val="90000"/>
                        </a:lnSpc>
                        <a:spcAft>
                          <a:spcPts val="0"/>
                        </a:spcAft>
                      </a:pPr>
                      <a:r>
                        <a:rPr lang="fa-IR" sz="1400" b="1" dirty="0" smtClean="0">
                          <a:solidFill>
                            <a:schemeClr val="tx1"/>
                          </a:solidFill>
                          <a:effectLst/>
                          <a:cs typeface="B Nazanin" panose="00000400000000000000" pitchFamily="2" charset="-78"/>
                        </a:rPr>
                        <a:t>نام روستا</a:t>
                      </a:r>
                      <a:endParaRPr lang="en-US" sz="14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8469" marR="84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rtl="1">
                        <a:lnSpc>
                          <a:spcPct val="90000"/>
                        </a:lnSpc>
                        <a:spcAft>
                          <a:spcPts val="0"/>
                        </a:spcAft>
                      </a:pPr>
                      <a:r>
                        <a:rPr lang="fa-IR" sz="1400" b="1" dirty="0">
                          <a:solidFill>
                            <a:schemeClr val="tx1"/>
                          </a:solidFill>
                          <a:effectLst/>
                          <a:cs typeface="B Nazanin" panose="00000400000000000000" pitchFamily="2" charset="-78"/>
                        </a:rPr>
                        <a:t>دستگاه اجرایی مرتبط </a:t>
                      </a:r>
                      <a:endParaRPr lang="en-US" sz="14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r>
              <a:tr h="604151">
                <a:tc>
                  <a:txBody>
                    <a:bodyPr/>
                    <a:lstStyle/>
                    <a:p>
                      <a:pPr algn="r" rtl="1">
                        <a:lnSpc>
                          <a:spcPct val="90000"/>
                        </a:lnSpc>
                        <a:spcAft>
                          <a:spcPts val="0"/>
                        </a:spcAft>
                      </a:pPr>
                      <a:r>
                        <a:rPr lang="fa-IR" sz="1200" b="1" dirty="0">
                          <a:solidFill>
                            <a:schemeClr val="tx1"/>
                          </a:solidFill>
                          <a:effectLst/>
                          <a:cs typeface="B Nazanin" panose="00000400000000000000" pitchFamily="2" charset="-78"/>
                        </a:rPr>
                        <a:t>کارگاه تولید پنیر سنتی</a:t>
                      </a:r>
                      <a:endParaRPr lang="en-US" sz="12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8469" marR="84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rtl="1">
                        <a:lnSpc>
                          <a:spcPct val="90000"/>
                        </a:lnSpc>
                        <a:spcAft>
                          <a:spcPts val="0"/>
                        </a:spcAft>
                      </a:pPr>
                      <a:r>
                        <a:rPr lang="fa-IR" sz="1200" b="1" dirty="0">
                          <a:solidFill>
                            <a:schemeClr val="tx1"/>
                          </a:solidFill>
                          <a:effectLst/>
                          <a:cs typeface="B Nazanin" panose="00000400000000000000" pitchFamily="2" charset="-78"/>
                        </a:rPr>
                        <a:t>سهرین،مشکین</a:t>
                      </a:r>
                      <a:endParaRPr lang="en-US" sz="12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8469" marR="84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rtl="1">
                        <a:lnSpc>
                          <a:spcPct val="90000"/>
                        </a:lnSpc>
                        <a:spcAft>
                          <a:spcPts val="0"/>
                        </a:spcAft>
                      </a:pPr>
                      <a:r>
                        <a:rPr lang="fa-IR" sz="1200" b="1" dirty="0">
                          <a:solidFill>
                            <a:schemeClr val="tx1"/>
                          </a:solidFill>
                          <a:effectLst/>
                          <a:cs typeface="B Nazanin" panose="00000400000000000000" pitchFamily="2" charset="-78"/>
                        </a:rPr>
                        <a:t>سازمان صنعت، معدن و تجارت</a:t>
                      </a:r>
                      <a:endParaRPr lang="en-US" sz="1200" b="1" dirty="0">
                        <a:solidFill>
                          <a:schemeClr val="tx1"/>
                        </a:solidFill>
                        <a:effectLst/>
                        <a:cs typeface="B Nazanin" panose="00000400000000000000" pitchFamily="2" charset="-78"/>
                      </a:endParaRPr>
                    </a:p>
                    <a:p>
                      <a:pPr algn="ctr" rtl="1">
                        <a:lnSpc>
                          <a:spcPct val="90000"/>
                        </a:lnSpc>
                        <a:spcAft>
                          <a:spcPts val="0"/>
                        </a:spcAft>
                      </a:pPr>
                      <a:r>
                        <a:rPr lang="fa-IR" sz="1200" b="1" dirty="0">
                          <a:solidFill>
                            <a:schemeClr val="tx1"/>
                          </a:solidFill>
                          <a:effectLst/>
                          <a:cs typeface="B Nazanin" panose="00000400000000000000" pitchFamily="2" charset="-78"/>
                        </a:rPr>
                        <a:t>جهاد کشاورزی</a:t>
                      </a:r>
                      <a:endParaRPr lang="en-US" sz="12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r>
              <a:tr h="376662">
                <a:tc>
                  <a:txBody>
                    <a:bodyPr/>
                    <a:lstStyle/>
                    <a:p>
                      <a:pPr algn="r" rtl="1">
                        <a:lnSpc>
                          <a:spcPct val="90000"/>
                        </a:lnSpc>
                        <a:spcAft>
                          <a:spcPts val="0"/>
                        </a:spcAft>
                      </a:pPr>
                      <a:r>
                        <a:rPr lang="fa-IR" sz="1200" b="1" dirty="0">
                          <a:solidFill>
                            <a:schemeClr val="tx1"/>
                          </a:solidFill>
                          <a:effectLst/>
                          <a:cs typeface="B Nazanin" panose="00000400000000000000" pitchFamily="2" charset="-78"/>
                        </a:rPr>
                        <a:t>دامپروری صنعتی</a:t>
                      </a:r>
                      <a:endParaRPr lang="en-US" sz="12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8469" marR="84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rtl="1">
                        <a:lnSpc>
                          <a:spcPct val="90000"/>
                        </a:lnSpc>
                        <a:spcAft>
                          <a:spcPts val="0"/>
                        </a:spcAft>
                      </a:pPr>
                      <a:r>
                        <a:rPr lang="fa-IR" sz="1200" b="1" dirty="0">
                          <a:solidFill>
                            <a:schemeClr val="tx1"/>
                          </a:solidFill>
                          <a:effectLst/>
                          <a:cs typeface="B Nazanin" panose="00000400000000000000" pitchFamily="2" charset="-78"/>
                        </a:rPr>
                        <a:t>سهرین/ولیاران/وننق/سارمساقلو/لگاهی/مشکین/دوسران/بهرام بیگ،قندرقالو،،قبله بلاغی</a:t>
                      </a:r>
                      <a:endParaRPr lang="en-US" sz="12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8469" marR="84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rtl="1">
                        <a:lnSpc>
                          <a:spcPct val="90000"/>
                        </a:lnSpc>
                        <a:spcAft>
                          <a:spcPts val="0"/>
                        </a:spcAft>
                      </a:pPr>
                      <a:r>
                        <a:rPr lang="fa-IR" sz="1200" b="1">
                          <a:solidFill>
                            <a:schemeClr val="tx1"/>
                          </a:solidFill>
                          <a:effectLst/>
                          <a:cs typeface="B Nazanin" panose="00000400000000000000" pitchFamily="2" charset="-78"/>
                        </a:rPr>
                        <a:t>جهادکشاورزی</a:t>
                      </a:r>
                      <a:endParaRPr lang="en-US" sz="12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r>
              <a:tr h="753326">
                <a:tc>
                  <a:txBody>
                    <a:bodyPr/>
                    <a:lstStyle/>
                    <a:p>
                      <a:pPr algn="r" rtl="1">
                        <a:lnSpc>
                          <a:spcPct val="90000"/>
                        </a:lnSpc>
                        <a:spcAft>
                          <a:spcPts val="0"/>
                        </a:spcAft>
                      </a:pPr>
                      <a:r>
                        <a:rPr lang="fa-IR" sz="1200" b="1" dirty="0">
                          <a:solidFill>
                            <a:schemeClr val="tx1"/>
                          </a:solidFill>
                          <a:effectLst/>
                          <a:cs typeface="B Nazanin" panose="00000400000000000000" pitchFamily="2" charset="-78"/>
                        </a:rPr>
                        <a:t>احداث گلخانه</a:t>
                      </a:r>
                      <a:endParaRPr lang="en-US" sz="12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8469" marR="84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rtl="1">
                        <a:lnSpc>
                          <a:spcPct val="90000"/>
                        </a:lnSpc>
                        <a:spcAft>
                          <a:spcPts val="0"/>
                        </a:spcAft>
                      </a:pPr>
                      <a:r>
                        <a:rPr lang="fa-IR" sz="1200" b="1" dirty="0">
                          <a:solidFill>
                            <a:schemeClr val="tx1"/>
                          </a:solidFill>
                          <a:effectLst/>
                          <a:cs typeface="B Nazanin" panose="00000400000000000000" pitchFamily="2" charset="-78"/>
                        </a:rPr>
                        <a:t>سهرین، ولیاران، ارمغانخانه، جوره کندی، اورتابلاغ،بهرامبیگ،قبله بلاغی،ورمزیار علیا</a:t>
                      </a:r>
                      <a:endParaRPr lang="en-US" sz="12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8469" marR="84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rtl="1">
                        <a:lnSpc>
                          <a:spcPct val="90000"/>
                        </a:lnSpc>
                        <a:spcAft>
                          <a:spcPts val="0"/>
                        </a:spcAft>
                      </a:pPr>
                      <a:r>
                        <a:rPr lang="fa-IR" sz="1200" b="1">
                          <a:solidFill>
                            <a:schemeClr val="tx1"/>
                          </a:solidFill>
                          <a:effectLst/>
                          <a:cs typeface="B Nazanin" panose="00000400000000000000" pitchFamily="2" charset="-78"/>
                        </a:rPr>
                        <a:t>جهاد کشاورزی</a:t>
                      </a:r>
                      <a:endParaRPr lang="en-US" sz="1200" b="1">
                        <a:solidFill>
                          <a:schemeClr val="tx1"/>
                        </a:solidFill>
                        <a:effectLst/>
                        <a:cs typeface="B Nazanin" panose="00000400000000000000" pitchFamily="2" charset="-78"/>
                      </a:endParaRPr>
                    </a:p>
                    <a:p>
                      <a:pPr algn="r" rtl="1">
                        <a:lnSpc>
                          <a:spcPct val="90000"/>
                        </a:lnSpc>
                        <a:spcAft>
                          <a:spcPts val="0"/>
                        </a:spcAft>
                      </a:pPr>
                      <a:r>
                        <a:rPr lang="fa-IR" sz="1200" b="1">
                          <a:solidFill>
                            <a:schemeClr val="tx1"/>
                          </a:solidFill>
                          <a:effectLst/>
                          <a:cs typeface="B Nazanin" panose="00000400000000000000" pitchFamily="2" charset="-78"/>
                        </a:rPr>
                        <a:t> </a:t>
                      </a:r>
                      <a:endParaRPr lang="en-US" sz="12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r>
              <a:tr h="564995">
                <a:tc>
                  <a:txBody>
                    <a:bodyPr/>
                    <a:lstStyle/>
                    <a:p>
                      <a:pPr algn="r" rtl="1">
                        <a:lnSpc>
                          <a:spcPct val="90000"/>
                        </a:lnSpc>
                        <a:spcAft>
                          <a:spcPts val="0"/>
                        </a:spcAft>
                      </a:pPr>
                      <a:r>
                        <a:rPr lang="fa-IR" sz="1200" b="1">
                          <a:solidFill>
                            <a:schemeClr val="tx1"/>
                          </a:solidFill>
                          <a:effectLst/>
                          <a:cs typeface="B Nazanin" panose="00000400000000000000" pitchFamily="2" charset="-78"/>
                        </a:rPr>
                        <a:t>اقامتگاه بومگردی</a:t>
                      </a:r>
                      <a:endParaRPr lang="en-US" sz="12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8469" marR="84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r" rtl="1">
                        <a:lnSpc>
                          <a:spcPct val="90000"/>
                        </a:lnSpc>
                        <a:spcAft>
                          <a:spcPts val="0"/>
                        </a:spcAft>
                      </a:pPr>
                      <a:r>
                        <a:rPr lang="fa-IR" sz="1200" b="1" dirty="0">
                          <a:solidFill>
                            <a:schemeClr val="tx1"/>
                          </a:solidFill>
                          <a:effectLst/>
                          <a:cs typeface="B Nazanin" panose="00000400000000000000" pitchFamily="2" charset="-78"/>
                        </a:rPr>
                        <a:t>ولیاران/جزیمق/ماری/مشکین/حاجی سیران/وننق/دوسران/باغ/بهرام بیک/بیرونده/سهرین، جزوان/گلچین//دگاهی/دوسران/قره حصارلو،لهرگین،کلهین،ورمزیار علیا، بیرونده</a:t>
                      </a:r>
                      <a:endParaRPr lang="en-US" sz="12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8469" marR="84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rtl="1">
                        <a:lnSpc>
                          <a:spcPct val="90000"/>
                        </a:lnSpc>
                        <a:spcAft>
                          <a:spcPts val="0"/>
                        </a:spcAft>
                      </a:pPr>
                      <a:r>
                        <a:rPr lang="fa-IR" sz="1200" b="1">
                          <a:solidFill>
                            <a:schemeClr val="tx1"/>
                          </a:solidFill>
                          <a:effectLst/>
                          <a:cs typeface="B Nazanin" panose="00000400000000000000" pitchFamily="2" charset="-78"/>
                        </a:rPr>
                        <a:t>ادارة کل میراث فرهنگی، و صنایع دستی  </a:t>
                      </a:r>
                      <a:endParaRPr lang="en-US" sz="12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r>
              <a:tr h="753326">
                <a:tc>
                  <a:txBody>
                    <a:bodyPr/>
                    <a:lstStyle/>
                    <a:p>
                      <a:pPr algn="r" rtl="1">
                        <a:lnSpc>
                          <a:spcPct val="90000"/>
                        </a:lnSpc>
                        <a:spcAft>
                          <a:spcPts val="0"/>
                        </a:spcAft>
                      </a:pPr>
                      <a:r>
                        <a:rPr lang="fa-IR" sz="1200" b="1">
                          <a:solidFill>
                            <a:schemeClr val="tx1"/>
                          </a:solidFill>
                          <a:effectLst/>
                          <a:cs typeface="B Nazanin" panose="00000400000000000000" pitchFamily="2" charset="-78"/>
                        </a:rPr>
                        <a:t>احداث دامپروری کوچک (بز و گوسفند)</a:t>
                      </a:r>
                      <a:endParaRPr lang="en-US" sz="12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8469" marR="84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rtl="1">
                        <a:lnSpc>
                          <a:spcPct val="90000"/>
                        </a:lnSpc>
                        <a:spcAft>
                          <a:spcPts val="0"/>
                        </a:spcAft>
                      </a:pPr>
                      <a:r>
                        <a:rPr lang="fa-IR" sz="1200" b="1" dirty="0">
                          <a:solidFill>
                            <a:schemeClr val="tx1"/>
                          </a:solidFill>
                          <a:effectLst/>
                          <a:cs typeface="B Nazanin" panose="00000400000000000000" pitchFamily="2" charset="-78"/>
                        </a:rPr>
                        <a:t>کردکندی،پالتلو،دگاهی،زریک،اوراچی،قاشقاتپه،کرد قشلاق، اوچ بلاغ،زنگی کوه،قارلوق،آق کند، سلیمان بلاغی،ورمزیار علیا،چومالو،آقجه قلعه،جزیمق،پازوکی،جزوان،کلاسر، قشلاق</a:t>
                      </a:r>
                      <a:endParaRPr lang="en-US" sz="12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8469" marR="84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rtl="1">
                        <a:lnSpc>
                          <a:spcPct val="90000"/>
                        </a:lnSpc>
                        <a:spcAft>
                          <a:spcPts val="0"/>
                        </a:spcAft>
                      </a:pPr>
                      <a:r>
                        <a:rPr lang="fa-IR" sz="1200" b="1">
                          <a:solidFill>
                            <a:schemeClr val="tx1"/>
                          </a:solidFill>
                          <a:effectLst/>
                          <a:cs typeface="B Nazanin" panose="00000400000000000000" pitchFamily="2" charset="-78"/>
                        </a:rPr>
                        <a:t>جهاد کشاورزی</a:t>
                      </a:r>
                      <a:endParaRPr lang="en-US" sz="12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r>
              <a:tr h="510937">
                <a:tc>
                  <a:txBody>
                    <a:bodyPr/>
                    <a:lstStyle/>
                    <a:p>
                      <a:pPr algn="r" rtl="1">
                        <a:lnSpc>
                          <a:spcPct val="90000"/>
                        </a:lnSpc>
                        <a:spcAft>
                          <a:spcPts val="0"/>
                        </a:spcAft>
                      </a:pPr>
                      <a:r>
                        <a:rPr lang="fa-IR" sz="1200" b="1">
                          <a:solidFill>
                            <a:schemeClr val="tx1"/>
                          </a:solidFill>
                          <a:effectLst/>
                          <a:cs typeface="B Nazanin" panose="00000400000000000000" pitchFamily="2" charset="-78"/>
                        </a:rPr>
                        <a:t>اقامتگاه بومگردی و احداث دهکده سلامت</a:t>
                      </a:r>
                      <a:endParaRPr lang="en-US" sz="12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8469" marR="84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rtl="1">
                        <a:lnSpc>
                          <a:spcPct val="90000"/>
                        </a:lnSpc>
                        <a:spcAft>
                          <a:spcPts val="0"/>
                        </a:spcAft>
                      </a:pPr>
                      <a:r>
                        <a:rPr lang="fa-IR" sz="1200" b="1" dirty="0">
                          <a:solidFill>
                            <a:schemeClr val="tx1"/>
                          </a:solidFill>
                          <a:effectLst/>
                          <a:cs typeface="B Nazanin" panose="00000400000000000000" pitchFamily="2" charset="-78"/>
                        </a:rPr>
                        <a:t>وننق</a:t>
                      </a:r>
                      <a:endParaRPr lang="en-US" sz="12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8469" marR="84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rtl="1">
                        <a:lnSpc>
                          <a:spcPct val="90000"/>
                        </a:lnSpc>
                        <a:spcAft>
                          <a:spcPts val="0"/>
                        </a:spcAft>
                      </a:pPr>
                      <a:r>
                        <a:rPr lang="fa-IR" sz="1200" b="1" dirty="0">
                          <a:solidFill>
                            <a:schemeClr val="tx1"/>
                          </a:solidFill>
                          <a:effectLst/>
                          <a:cs typeface="B Nazanin" panose="00000400000000000000" pitchFamily="2" charset="-78"/>
                        </a:rPr>
                        <a:t>ادارة کل میراث فرهنگی، و صنایع دستی  </a:t>
                      </a:r>
                      <a:endParaRPr lang="en-US" sz="12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r>
              <a:tr h="753326">
                <a:tc>
                  <a:txBody>
                    <a:bodyPr/>
                    <a:lstStyle/>
                    <a:p>
                      <a:pPr algn="r" rtl="1">
                        <a:lnSpc>
                          <a:spcPct val="90000"/>
                        </a:lnSpc>
                        <a:spcAft>
                          <a:spcPts val="0"/>
                        </a:spcAft>
                      </a:pPr>
                      <a:r>
                        <a:rPr lang="fa-IR" sz="1200" b="1">
                          <a:solidFill>
                            <a:schemeClr val="tx1"/>
                          </a:solidFill>
                          <a:effectLst/>
                          <a:cs typeface="B Nazanin" panose="00000400000000000000" pitchFamily="2" charset="-78"/>
                        </a:rPr>
                        <a:t>کارگاه بسته بندی محصولات کشاورزی</a:t>
                      </a:r>
                      <a:endParaRPr lang="en-US" sz="12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8469" marR="84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rtl="1">
                        <a:lnSpc>
                          <a:spcPct val="90000"/>
                        </a:lnSpc>
                        <a:spcAft>
                          <a:spcPts val="0"/>
                        </a:spcAft>
                      </a:pPr>
                      <a:r>
                        <a:rPr lang="fa-IR" sz="1200" b="1" dirty="0">
                          <a:solidFill>
                            <a:schemeClr val="tx1"/>
                          </a:solidFill>
                          <a:effectLst/>
                          <a:cs typeface="B Nazanin" panose="00000400000000000000" pitchFamily="2" charset="-78"/>
                        </a:rPr>
                        <a:t>سهرین/قره تپه/جوره کندی/بهرام بیگ،آق کند</a:t>
                      </a:r>
                      <a:endParaRPr lang="en-US" sz="12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8469" marR="84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rtl="1">
                        <a:lnSpc>
                          <a:spcPct val="90000"/>
                        </a:lnSpc>
                        <a:spcAft>
                          <a:spcPts val="0"/>
                        </a:spcAft>
                      </a:pPr>
                      <a:r>
                        <a:rPr lang="fa-IR" sz="1200" b="1" dirty="0">
                          <a:solidFill>
                            <a:schemeClr val="tx1"/>
                          </a:solidFill>
                          <a:effectLst/>
                          <a:cs typeface="B Nazanin" panose="00000400000000000000" pitchFamily="2" charset="-78"/>
                        </a:rPr>
                        <a:t>سازمان صنعت، معدن و تجارت</a:t>
                      </a:r>
                      <a:endParaRPr lang="en-US" sz="1200" b="1" dirty="0">
                        <a:solidFill>
                          <a:schemeClr val="tx1"/>
                        </a:solidFill>
                        <a:effectLst/>
                        <a:cs typeface="B Nazanin" panose="00000400000000000000" pitchFamily="2" charset="-78"/>
                      </a:endParaRPr>
                    </a:p>
                    <a:p>
                      <a:pPr algn="ctr" rtl="1">
                        <a:lnSpc>
                          <a:spcPct val="90000"/>
                        </a:lnSpc>
                        <a:spcAft>
                          <a:spcPts val="0"/>
                        </a:spcAft>
                      </a:pPr>
                      <a:r>
                        <a:rPr lang="fa-IR" sz="1200" b="1" dirty="0">
                          <a:solidFill>
                            <a:schemeClr val="tx1"/>
                          </a:solidFill>
                          <a:effectLst/>
                          <a:cs typeface="B Nazanin" panose="00000400000000000000" pitchFamily="2" charset="-78"/>
                        </a:rPr>
                        <a:t>جهاد کشاورزی</a:t>
                      </a:r>
                      <a:endParaRPr lang="en-US" sz="12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r>
            </a:tbl>
          </a:graphicData>
        </a:graphic>
      </p:graphicFrame>
      <p:sp>
        <p:nvSpPr>
          <p:cNvPr id="3" name="Picture Placeholder 2"/>
          <p:cNvSpPr>
            <a:spLocks noGrp="1"/>
          </p:cNvSpPr>
          <p:nvPr>
            <p:ph type="pic" sz="quarter" idx="14"/>
          </p:nvPr>
        </p:nvSpPr>
        <p:spPr/>
      </p:sp>
      <p:sp>
        <p:nvSpPr>
          <p:cNvPr id="6" name="Rectangle 5"/>
          <p:cNvSpPr/>
          <p:nvPr/>
        </p:nvSpPr>
        <p:spPr>
          <a:xfrm>
            <a:off x="4917772" y="95739"/>
            <a:ext cx="4004622"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فهرست طرح‌های سرمایه‌گذاری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399168236"/>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graphicFrame>
        <p:nvGraphicFramePr>
          <p:cNvPr id="4" name="Table 3"/>
          <p:cNvGraphicFramePr>
            <a:graphicFrameLocks noGrp="1"/>
          </p:cNvGraphicFramePr>
          <p:nvPr>
            <p:extLst>
              <p:ext uri="{D42A27DB-BD31-4B8C-83A1-F6EECF244321}">
                <p14:modId xmlns:p14="http://schemas.microsoft.com/office/powerpoint/2010/main" val="957753435"/>
              </p:ext>
            </p:extLst>
          </p:nvPr>
        </p:nvGraphicFramePr>
        <p:xfrm>
          <a:off x="377108" y="1011501"/>
          <a:ext cx="8425543" cy="4299758"/>
        </p:xfrm>
        <a:graphic>
          <a:graphicData uri="http://schemas.openxmlformats.org/drawingml/2006/table">
            <a:tbl>
              <a:tblPr rtl="1" firstRow="1" firstCol="1" bandRow="1">
                <a:tableStyleId>{C4B1156A-380E-4F78-BDF5-A606A8083BF9}</a:tableStyleId>
              </a:tblPr>
              <a:tblGrid>
                <a:gridCol w="2086164"/>
                <a:gridCol w="3953265"/>
                <a:gridCol w="2386114"/>
              </a:tblGrid>
              <a:tr h="515739">
                <a:tc>
                  <a:txBody>
                    <a:bodyPr/>
                    <a:lstStyle/>
                    <a:p>
                      <a:pPr marL="0" marR="0" algn="ctr" rtl="1">
                        <a:lnSpc>
                          <a:spcPct val="107000"/>
                        </a:lnSpc>
                        <a:spcBef>
                          <a:spcPts val="0"/>
                        </a:spcBef>
                        <a:spcAft>
                          <a:spcPts val="0"/>
                        </a:spcAft>
                      </a:pPr>
                      <a:r>
                        <a:rPr lang="ar-SA" sz="1400" b="1" dirty="0">
                          <a:effectLst/>
                          <a:cs typeface="B Nazanin" panose="00000400000000000000" pitchFamily="2" charset="-78"/>
                        </a:rPr>
                        <a:t>عنوان طرح</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ctr" rtl="1">
                        <a:lnSpc>
                          <a:spcPct val="107000"/>
                        </a:lnSpc>
                        <a:spcBef>
                          <a:spcPts val="0"/>
                        </a:spcBef>
                        <a:spcAft>
                          <a:spcPts val="0"/>
                        </a:spcAft>
                      </a:pPr>
                      <a:r>
                        <a:rPr lang="ar-SA" sz="1400" b="1" dirty="0">
                          <a:effectLst/>
                          <a:cs typeface="B Nazanin" panose="00000400000000000000" pitchFamily="2" charset="-78"/>
                        </a:rPr>
                        <a:t>محل </a:t>
                      </a:r>
                      <a:r>
                        <a:rPr lang="ar-SA" sz="1400" b="1" dirty="0" smtClean="0">
                          <a:effectLst/>
                          <a:cs typeface="B Nazanin" panose="00000400000000000000" pitchFamily="2" charset="-78"/>
                        </a:rPr>
                        <a:t>اجرا</a:t>
                      </a:r>
                      <a:endParaRPr lang="en-US" sz="1600" b="1" dirty="0">
                        <a:effectLst/>
                        <a:cs typeface="B Nazanin" panose="00000400000000000000" pitchFamily="2" charset="-78"/>
                      </a:endParaRPr>
                    </a:p>
                    <a:p>
                      <a:pPr marL="0" marR="0" algn="ctr" rtl="1">
                        <a:lnSpc>
                          <a:spcPct val="107000"/>
                        </a:lnSpc>
                        <a:spcBef>
                          <a:spcPts val="0"/>
                        </a:spcBef>
                        <a:spcAft>
                          <a:spcPts val="0"/>
                        </a:spcAft>
                      </a:pPr>
                      <a:r>
                        <a:rPr lang="ar-SA" sz="1400" b="1" dirty="0">
                          <a:effectLst/>
                          <a:cs typeface="B Nazanin" panose="00000400000000000000" pitchFamily="2" charset="-78"/>
                        </a:rPr>
                        <a:t>( روستا)</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ctr" rtl="1">
                        <a:lnSpc>
                          <a:spcPct val="107000"/>
                        </a:lnSpc>
                        <a:spcBef>
                          <a:spcPts val="0"/>
                        </a:spcBef>
                        <a:spcAft>
                          <a:spcPts val="0"/>
                        </a:spcAft>
                      </a:pPr>
                      <a:r>
                        <a:rPr lang="ar-SA" sz="1400" b="1" dirty="0">
                          <a:effectLst/>
                          <a:cs typeface="B Nazanin" panose="00000400000000000000" pitchFamily="2" charset="-78"/>
                        </a:rPr>
                        <a:t>دستگاه اجرایی مرتبط</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311392">
                <a:tc>
                  <a:txBody>
                    <a:bodyPr/>
                    <a:lstStyle/>
                    <a:p>
                      <a:pPr algn="r" rtl="1">
                        <a:lnSpc>
                          <a:spcPct val="90000"/>
                        </a:lnSpc>
                        <a:spcAft>
                          <a:spcPts val="0"/>
                        </a:spcAft>
                      </a:pPr>
                      <a:r>
                        <a:rPr lang="fa-IR" sz="1200" dirty="0">
                          <a:effectLst/>
                          <a:latin typeface="Calibri" panose="020F0502020204030204" pitchFamily="34" charset="0"/>
                          <a:ea typeface="Calibri" panose="020F0502020204030204" pitchFamily="34" charset="0"/>
                          <a:cs typeface="B Nazanin" panose="00000400000000000000" pitchFamily="2" charset="-78"/>
                        </a:rPr>
                        <a:t>کارگاه تولید خوراک دام</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Calibri" panose="020F0502020204030204" pitchFamily="34" charset="0"/>
                          <a:ea typeface="Calibri" panose="020F0502020204030204" pitchFamily="34" charset="0"/>
                          <a:cs typeface="B Nazanin" panose="00000400000000000000" pitchFamily="2" charset="-78"/>
                        </a:rPr>
                        <a:t>سهرین</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a:effectLst/>
                          <a:latin typeface="Calibri" panose="020F0502020204030204" pitchFamily="34" charset="0"/>
                          <a:ea typeface="Calibri" panose="020F0502020204030204" pitchFamily="34" charset="0"/>
                          <a:cs typeface="B Nazanin" panose="00000400000000000000" pitchFamily="2" charset="-78"/>
                        </a:rPr>
                        <a:t>جهاد کشاورزی</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32371">
                <a:tc>
                  <a:txBody>
                    <a:bodyPr/>
                    <a:lstStyle/>
                    <a:p>
                      <a:pPr algn="r" rtl="1">
                        <a:lnSpc>
                          <a:spcPct val="90000"/>
                        </a:lnSpc>
                        <a:spcAft>
                          <a:spcPts val="0"/>
                        </a:spcAft>
                      </a:pPr>
                      <a:r>
                        <a:rPr lang="fa-IR" sz="1200" dirty="0">
                          <a:effectLst/>
                          <a:latin typeface="Calibri" panose="020F0502020204030204" pitchFamily="34" charset="0"/>
                          <a:ea typeface="Calibri" panose="020F0502020204030204" pitchFamily="34" charset="0"/>
                          <a:cs typeface="B Nazanin" panose="00000400000000000000" pitchFamily="2" charset="-78"/>
                        </a:rPr>
                        <a:t>کشتارگاه نیمه صنعتی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Calibri" panose="020F0502020204030204" pitchFamily="34" charset="0"/>
                          <a:ea typeface="Calibri" panose="020F0502020204030204" pitchFamily="34" charset="0"/>
                          <a:cs typeface="B Nazanin" panose="00000400000000000000" pitchFamily="2" charset="-78"/>
                        </a:rPr>
                        <a:t>ارمغانخانه</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a:effectLst/>
                          <a:latin typeface="Calibri" panose="020F0502020204030204" pitchFamily="34" charset="0"/>
                          <a:ea typeface="Calibri" panose="020F0502020204030204" pitchFamily="34" charset="0"/>
                          <a:cs typeface="B Nazanin" panose="00000400000000000000" pitchFamily="2" charset="-78"/>
                        </a:rPr>
                        <a:t> جهاد کشاورزی  امور دام -دامپزشکی </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88738">
                <a:tc>
                  <a:txBody>
                    <a:bodyPr/>
                    <a:lstStyle/>
                    <a:p>
                      <a:pPr algn="r" rtl="1">
                        <a:lnSpc>
                          <a:spcPct val="90000"/>
                        </a:lnSpc>
                        <a:spcAft>
                          <a:spcPts val="0"/>
                        </a:spcAft>
                      </a:pPr>
                      <a:r>
                        <a:rPr lang="fa-IR" sz="1200" dirty="0">
                          <a:effectLst/>
                          <a:latin typeface="Calibri" panose="020F0502020204030204" pitchFamily="34" charset="0"/>
                          <a:ea typeface="Calibri" panose="020F0502020204030204" pitchFamily="34" charset="0"/>
                          <a:cs typeface="B Nazanin" panose="00000400000000000000" pitchFamily="2" charset="-78"/>
                        </a:rPr>
                        <a:t>پرورش قارچ</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Calibri" panose="020F0502020204030204" pitchFamily="34" charset="0"/>
                          <a:ea typeface="Calibri" panose="020F0502020204030204" pitchFamily="34" charset="0"/>
                          <a:cs typeface="B Nazanin" panose="00000400000000000000" pitchFamily="2" charset="-78"/>
                        </a:rPr>
                        <a:t>ولیاران، سهرین،</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a:effectLst/>
                          <a:latin typeface="Calibri" panose="020F0502020204030204" pitchFamily="34" charset="0"/>
                          <a:ea typeface="Calibri" panose="020F0502020204030204" pitchFamily="34" charset="0"/>
                          <a:cs typeface="B Nazanin" panose="00000400000000000000" pitchFamily="2" charset="-78"/>
                        </a:rPr>
                        <a:t>سازمان صنعت، معدن و تجارت</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65471">
                <a:tc>
                  <a:txBody>
                    <a:bodyPr/>
                    <a:lstStyle/>
                    <a:p>
                      <a:pPr algn="r" rtl="1">
                        <a:lnSpc>
                          <a:spcPct val="90000"/>
                        </a:lnSpc>
                        <a:spcAft>
                          <a:spcPts val="0"/>
                        </a:spcAft>
                      </a:pPr>
                      <a:r>
                        <a:rPr lang="fa-IR" sz="1200" dirty="0">
                          <a:effectLst/>
                          <a:latin typeface="Calibri" panose="020F0502020204030204" pitchFamily="34" charset="0"/>
                          <a:ea typeface="Calibri" panose="020F0502020204030204" pitchFamily="34" charset="0"/>
                          <a:cs typeface="B Nazanin" panose="00000400000000000000" pitchFamily="2" charset="-78"/>
                        </a:rPr>
                        <a:t>پرورش و بسته بندی عسل</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Calibri" panose="020F0502020204030204" pitchFamily="34" charset="0"/>
                          <a:ea typeface="Calibri" panose="020F0502020204030204" pitchFamily="34" charset="0"/>
                          <a:cs typeface="B Nazanin" panose="00000400000000000000" pitchFamily="2" charset="-78"/>
                        </a:rPr>
                        <a:t>ماری،ارمغانخانه،مشکین،گلچین،جزوان</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a:effectLst/>
                          <a:latin typeface="Calibri" panose="020F0502020204030204" pitchFamily="34" charset="0"/>
                          <a:ea typeface="Calibri" panose="020F0502020204030204" pitchFamily="34" charset="0"/>
                          <a:cs typeface="B Nazanin" panose="00000400000000000000" pitchFamily="2" charset="-78"/>
                        </a:rPr>
                        <a:t>سازمان صنعت، معدن و تجارت-جهاد کشاورزی</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32371">
                <a:tc>
                  <a:txBody>
                    <a:bodyPr/>
                    <a:lstStyle/>
                    <a:p>
                      <a:pPr algn="r" rtl="1">
                        <a:lnSpc>
                          <a:spcPct val="90000"/>
                        </a:lnSpc>
                        <a:spcAft>
                          <a:spcPts val="0"/>
                        </a:spcAft>
                      </a:pPr>
                      <a:r>
                        <a:rPr lang="fa-IR" sz="1200" dirty="0">
                          <a:effectLst/>
                          <a:latin typeface="Calibri" panose="020F0502020204030204" pitchFamily="34" charset="0"/>
                          <a:ea typeface="Calibri" panose="020F0502020204030204" pitchFamily="34" charset="0"/>
                          <a:cs typeface="B Nazanin" panose="00000400000000000000" pitchFamily="2" charset="-78"/>
                        </a:rPr>
                        <a:t>کارگاه تولید پشم و نخ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Calibri" panose="020F0502020204030204" pitchFamily="34" charset="0"/>
                          <a:ea typeface="Calibri" panose="020F0502020204030204" pitchFamily="34" charset="0"/>
                          <a:cs typeface="B Nazanin" panose="00000400000000000000" pitchFamily="2" charset="-78"/>
                        </a:rPr>
                        <a:t>مشکین</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a:effectLst/>
                          <a:latin typeface="Calibri" panose="020F0502020204030204" pitchFamily="34" charset="0"/>
                          <a:ea typeface="Calibri" panose="020F0502020204030204" pitchFamily="34" charset="0"/>
                          <a:cs typeface="B Nazanin" panose="00000400000000000000" pitchFamily="2" charset="-78"/>
                        </a:rPr>
                        <a:t>سازمان صنعت، معدن و تجارت</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32371">
                <a:tc>
                  <a:txBody>
                    <a:bodyPr/>
                    <a:lstStyle/>
                    <a:p>
                      <a:pPr algn="r" rtl="1">
                        <a:lnSpc>
                          <a:spcPct val="90000"/>
                        </a:lnSpc>
                        <a:spcAft>
                          <a:spcPts val="0"/>
                        </a:spcAft>
                      </a:pPr>
                      <a:r>
                        <a:rPr lang="fa-IR" sz="1200" dirty="0">
                          <a:effectLst/>
                          <a:latin typeface="Calibri" panose="020F0502020204030204" pitchFamily="34" charset="0"/>
                          <a:ea typeface="Calibri" panose="020F0502020204030204" pitchFamily="34" charset="0"/>
                          <a:cs typeface="B Nazanin" panose="00000400000000000000" pitchFamily="2" charset="-78"/>
                        </a:rPr>
                        <a:t>کارگاه تولید فرآوری لبنیات دامی</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Calibri" panose="020F0502020204030204" pitchFamily="34" charset="0"/>
                          <a:ea typeface="Calibri" panose="020F0502020204030204" pitchFamily="34" charset="0"/>
                          <a:cs typeface="B Nazanin" panose="00000400000000000000" pitchFamily="2" charset="-78"/>
                        </a:rPr>
                        <a:t>وننق، مشکین،سهرین،ولیاران</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a:effectLst/>
                          <a:latin typeface="Calibri" panose="020F0502020204030204" pitchFamily="34" charset="0"/>
                          <a:ea typeface="Calibri" panose="020F0502020204030204" pitchFamily="34" charset="0"/>
                          <a:cs typeface="B Nazanin" panose="00000400000000000000" pitchFamily="2" charset="-78"/>
                        </a:rPr>
                        <a:t>سازمان صنعت، معدن و تجارت-جهاد کشاورزی</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62844">
                <a:tc>
                  <a:txBody>
                    <a:bodyPr/>
                    <a:lstStyle/>
                    <a:p>
                      <a:pPr algn="r" rtl="1">
                        <a:lnSpc>
                          <a:spcPct val="90000"/>
                        </a:lnSpc>
                        <a:spcAft>
                          <a:spcPts val="0"/>
                        </a:spcAft>
                      </a:pPr>
                      <a:r>
                        <a:rPr lang="fa-IR" sz="1200" dirty="0">
                          <a:effectLst/>
                          <a:latin typeface="Calibri" panose="020F0502020204030204" pitchFamily="34" charset="0"/>
                          <a:ea typeface="Calibri" panose="020F0502020204030204" pitchFamily="34" charset="0"/>
                          <a:cs typeface="B Nazanin" panose="00000400000000000000" pitchFamily="2" charset="-78"/>
                        </a:rPr>
                        <a:t>کارگاه فرش بافی ابریشمی</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Calibri" panose="020F0502020204030204" pitchFamily="34" charset="0"/>
                          <a:ea typeface="Calibri" panose="020F0502020204030204" pitchFamily="34" charset="0"/>
                          <a:cs typeface="B Nazanin" panose="00000400000000000000" pitchFamily="2" charset="-78"/>
                        </a:rPr>
                        <a:t>ماری، وننق، مشکین، سهرین،لگاهی، قره تپه،جوره کندی،باغ،اورتابلاغ/بهرام بیگ،تیکمه داش،زنگی کوه،آق کند،قندرقالو،داش تپه،گلجه،قبله بلاغی،داش بلاغ،ورمزیار علیا،حاجی سیران، بیرونده،چومالو، قشلاق،محمود آباد</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a:effectLst/>
                          <a:latin typeface="Calibri" panose="020F0502020204030204" pitchFamily="34" charset="0"/>
                          <a:ea typeface="Calibri" panose="020F0502020204030204" pitchFamily="34" charset="0"/>
                          <a:cs typeface="B Nazanin" panose="00000400000000000000" pitchFamily="2" charset="-78"/>
                        </a:rPr>
                        <a:t>سازمان صنعت، معدن و تجارت</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FFCC99"/>
                    </a:solidFill>
                  </a:tcPr>
                </a:tc>
              </a:tr>
              <a:tr h="240556">
                <a:tc>
                  <a:txBody>
                    <a:bodyPr/>
                    <a:lstStyle/>
                    <a:p>
                      <a:pPr algn="r" rtl="1">
                        <a:lnSpc>
                          <a:spcPct val="90000"/>
                        </a:lnSpc>
                        <a:spcAft>
                          <a:spcPts val="0"/>
                        </a:spcAft>
                      </a:pPr>
                      <a:r>
                        <a:rPr lang="fa-IR" sz="1200" dirty="0">
                          <a:effectLst/>
                          <a:latin typeface="Calibri" panose="020F0502020204030204" pitchFamily="34" charset="0"/>
                          <a:ea typeface="Calibri" panose="020F0502020204030204" pitchFamily="34" charset="0"/>
                          <a:cs typeface="B Nazanin" panose="00000400000000000000" pitchFamily="2" charset="-78"/>
                        </a:rPr>
                        <a:t>کاشت گل محمدی</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Calibri" panose="020F0502020204030204" pitchFamily="34" charset="0"/>
                          <a:ea typeface="Calibri" panose="020F0502020204030204" pitchFamily="34" charset="0"/>
                          <a:cs typeface="B Nazanin" panose="00000400000000000000" pitchFamily="2" charset="-78"/>
                        </a:rPr>
                        <a:t>سهرین، مشکین، گلچین، دگاهی، وننق، جزوان</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a:effectLst/>
                          <a:latin typeface="Calibri" panose="020F0502020204030204" pitchFamily="34" charset="0"/>
                          <a:ea typeface="Calibri" panose="020F0502020204030204" pitchFamily="34" charset="0"/>
                          <a:cs typeface="B Nazanin" panose="00000400000000000000" pitchFamily="2" charset="-78"/>
                        </a:rPr>
                        <a:t>جهاد کشاورزی</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32371">
                <a:tc>
                  <a:txBody>
                    <a:bodyPr/>
                    <a:lstStyle/>
                    <a:p>
                      <a:pPr algn="r" rtl="1">
                        <a:lnSpc>
                          <a:spcPct val="90000"/>
                        </a:lnSpc>
                        <a:spcAft>
                          <a:spcPts val="0"/>
                        </a:spcAft>
                      </a:pPr>
                      <a:r>
                        <a:rPr lang="fa-IR" sz="1200" dirty="0">
                          <a:effectLst/>
                          <a:latin typeface="Calibri" panose="020F0502020204030204" pitchFamily="34" charset="0"/>
                          <a:ea typeface="Calibri" panose="020F0502020204030204" pitchFamily="34" charset="0"/>
                          <a:cs typeface="B Nazanin" panose="00000400000000000000" pitchFamily="2" charset="-78"/>
                        </a:rPr>
                        <a:t>پرورش بوقلمون ، بلدرچین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Calibri" panose="020F0502020204030204" pitchFamily="34" charset="0"/>
                          <a:ea typeface="Calibri" panose="020F0502020204030204" pitchFamily="34" charset="0"/>
                          <a:cs typeface="B Nazanin" panose="00000400000000000000" pitchFamily="2" charset="-78"/>
                        </a:rPr>
                        <a:t>باغ،تیکمه داش، بیرونده، حاجی سیران،سهرین، دگاهی،قشلاق،محمودآباد</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a:effectLst/>
                          <a:latin typeface="Calibri" panose="020F0502020204030204" pitchFamily="34" charset="0"/>
                          <a:ea typeface="Calibri" panose="020F0502020204030204" pitchFamily="34" charset="0"/>
                          <a:cs typeface="B Nazanin" panose="00000400000000000000" pitchFamily="2" charset="-78"/>
                        </a:rPr>
                        <a:t>جهاد کشاورزی</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32371">
                <a:tc>
                  <a:txBody>
                    <a:bodyPr/>
                    <a:lstStyle/>
                    <a:p>
                      <a:pPr algn="r" rtl="1">
                        <a:lnSpc>
                          <a:spcPct val="90000"/>
                        </a:lnSpc>
                        <a:spcAft>
                          <a:spcPts val="0"/>
                        </a:spcAft>
                      </a:pPr>
                      <a:r>
                        <a:rPr lang="fa-IR" sz="1200" dirty="0">
                          <a:effectLst/>
                          <a:latin typeface="Calibri" panose="020F0502020204030204" pitchFamily="34" charset="0"/>
                          <a:ea typeface="Calibri" panose="020F0502020204030204" pitchFamily="34" charset="0"/>
                          <a:cs typeface="B Nazanin" panose="00000400000000000000" pitchFamily="2" charset="-78"/>
                        </a:rPr>
                        <a:t>کارگاه‌های فرآوری مواد معدنی</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Calibri" panose="020F0502020204030204" pitchFamily="34" charset="0"/>
                          <a:ea typeface="Calibri" panose="020F0502020204030204" pitchFamily="34" charset="0"/>
                          <a:cs typeface="B Nazanin" panose="00000400000000000000" pitchFamily="2" charset="-78"/>
                        </a:rPr>
                        <a:t>حاجی سیران،گلجه، رشت آباد</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a:effectLst/>
                          <a:latin typeface="Calibri" panose="020F0502020204030204" pitchFamily="34" charset="0"/>
                          <a:ea typeface="Calibri" panose="020F0502020204030204" pitchFamily="34" charset="0"/>
                          <a:cs typeface="B Nazanin" panose="00000400000000000000" pitchFamily="2" charset="-78"/>
                        </a:rPr>
                        <a:t>سازمان صنعت، معدن و تجارت</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32371">
                <a:tc>
                  <a:txBody>
                    <a:bodyPr/>
                    <a:lstStyle/>
                    <a:p>
                      <a:pPr algn="r" rtl="1">
                        <a:lnSpc>
                          <a:spcPct val="90000"/>
                        </a:lnSpc>
                        <a:spcAft>
                          <a:spcPts val="0"/>
                        </a:spcAft>
                      </a:pPr>
                      <a:r>
                        <a:rPr lang="fa-IR" sz="1200" dirty="0">
                          <a:effectLst/>
                          <a:latin typeface="Calibri" panose="020F0502020204030204" pitchFamily="34" charset="0"/>
                          <a:ea typeface="Calibri" panose="020F0502020204030204" pitchFamily="34" charset="0"/>
                          <a:cs typeface="B Nazanin" panose="00000400000000000000" pitchFamily="2" charset="-78"/>
                        </a:rPr>
                        <a:t>تبدیل فضولات حیوانی به کمپوست</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Calibri" panose="020F0502020204030204" pitchFamily="34" charset="0"/>
                          <a:ea typeface="Calibri" panose="020F0502020204030204" pitchFamily="34" charset="0"/>
                          <a:cs typeface="B Nazanin" panose="00000400000000000000" pitchFamily="2" charset="-78"/>
                        </a:rPr>
                        <a:t>سهرین،مشکین،ولیاران،وننق</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a:effectLst/>
                          <a:latin typeface="Calibri" panose="020F0502020204030204" pitchFamily="34" charset="0"/>
                          <a:ea typeface="Calibri" panose="020F0502020204030204" pitchFamily="34" charset="0"/>
                          <a:cs typeface="B Nazanin" panose="00000400000000000000" pitchFamily="2" charset="-78"/>
                        </a:rPr>
                        <a:t>محیط زیست</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32371">
                <a:tc>
                  <a:txBody>
                    <a:bodyPr/>
                    <a:lstStyle/>
                    <a:p>
                      <a:pPr algn="r" rtl="1">
                        <a:lnSpc>
                          <a:spcPct val="90000"/>
                        </a:lnSpc>
                        <a:spcAft>
                          <a:spcPts val="0"/>
                        </a:spcAft>
                      </a:pPr>
                      <a:r>
                        <a:rPr lang="fa-IR" sz="1200" dirty="0">
                          <a:effectLst/>
                          <a:latin typeface="Calibri" panose="020F0502020204030204" pitchFamily="34" charset="0"/>
                          <a:ea typeface="Calibri" panose="020F0502020204030204" pitchFamily="34" charset="0"/>
                          <a:cs typeface="B Nazanin" panose="00000400000000000000" pitchFamily="2" charset="-78"/>
                        </a:rPr>
                        <a:t>برگزاری تورهای گردشگری</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Calibri" panose="020F0502020204030204" pitchFamily="34" charset="0"/>
                          <a:ea typeface="Calibri" panose="020F0502020204030204" pitchFamily="34" charset="0"/>
                          <a:cs typeface="B Nazanin" panose="00000400000000000000" pitchFamily="2" charset="-78"/>
                        </a:rPr>
                        <a:t>آبشار الویین،دگاهی، جزیمق</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a:effectLst/>
                          <a:latin typeface="Calibri" panose="020F0502020204030204" pitchFamily="34" charset="0"/>
                          <a:ea typeface="Calibri" panose="020F0502020204030204" pitchFamily="34" charset="0"/>
                          <a:cs typeface="B Nazanin" panose="00000400000000000000" pitchFamily="2" charset="-78"/>
                        </a:rPr>
                        <a:t> </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32371">
                <a:tc>
                  <a:txBody>
                    <a:bodyPr/>
                    <a:lstStyle/>
                    <a:p>
                      <a:pPr algn="r" rtl="1">
                        <a:lnSpc>
                          <a:spcPct val="90000"/>
                        </a:lnSpc>
                        <a:spcAft>
                          <a:spcPts val="0"/>
                        </a:spcAft>
                      </a:pPr>
                      <a:r>
                        <a:rPr lang="fa-IR" sz="1200" b="1" kern="1200" dirty="0" smtClean="0">
                          <a:solidFill>
                            <a:schemeClr val="dk1"/>
                          </a:solidFill>
                          <a:effectLst/>
                          <a:latin typeface="+mn-lt"/>
                          <a:ea typeface="+mn-ea"/>
                          <a:cs typeface="B Nazanin" panose="00000400000000000000" pitchFamily="2" charset="-78"/>
                        </a:rPr>
                        <a:t>برگزاری جشنواره انجیر</a:t>
                      </a:r>
                      <a:endParaRPr lang="en-US" sz="12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Calibri" panose="020F0502020204030204" pitchFamily="34" charset="0"/>
                          <a:ea typeface="Calibri" panose="020F0502020204030204" pitchFamily="34" charset="0"/>
                          <a:cs typeface="B Nazanin" panose="00000400000000000000" pitchFamily="2" charset="-78"/>
                        </a:rPr>
                        <a:t>جزوان</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Calibri" panose="020F0502020204030204" pitchFamily="34" charset="0"/>
                          <a:ea typeface="Calibri" panose="020F0502020204030204" pitchFamily="34" charset="0"/>
                          <a:cs typeface="B Nazanin" panose="00000400000000000000" pitchFamily="2" charset="-78"/>
                        </a:rPr>
                        <a:t> </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bl>
          </a:graphicData>
        </a:graphic>
      </p:graphicFrame>
      <p:sp>
        <p:nvSpPr>
          <p:cNvPr id="5" name="Rectangle 4"/>
          <p:cNvSpPr/>
          <p:nvPr/>
        </p:nvSpPr>
        <p:spPr>
          <a:xfrm>
            <a:off x="4798029" y="182825"/>
            <a:ext cx="4004622"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فهرست طرح‌های سرمایه‌گذاری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3576095919"/>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graphicFrame>
        <p:nvGraphicFramePr>
          <p:cNvPr id="5" name="Table 4"/>
          <p:cNvGraphicFramePr>
            <a:graphicFrameLocks noGrp="1"/>
          </p:cNvGraphicFramePr>
          <p:nvPr>
            <p:extLst>
              <p:ext uri="{D42A27DB-BD31-4B8C-83A1-F6EECF244321}">
                <p14:modId xmlns:p14="http://schemas.microsoft.com/office/powerpoint/2010/main" val="3775065104"/>
              </p:ext>
            </p:extLst>
          </p:nvPr>
        </p:nvGraphicFramePr>
        <p:xfrm>
          <a:off x="495302" y="1294823"/>
          <a:ext cx="8330471" cy="4299732"/>
        </p:xfrm>
        <a:graphic>
          <a:graphicData uri="http://schemas.openxmlformats.org/drawingml/2006/table">
            <a:tbl>
              <a:tblPr rtl="1" firstRow="1" firstCol="1" bandRow="1">
                <a:tableStyleId>{C4B1156A-380E-4F78-BDF5-A606A8083BF9}</a:tableStyleId>
              </a:tblPr>
              <a:tblGrid>
                <a:gridCol w="3128925"/>
                <a:gridCol w="1924339"/>
                <a:gridCol w="1547802"/>
                <a:gridCol w="1729405"/>
              </a:tblGrid>
              <a:tr h="528992">
                <a:tc>
                  <a:txBody>
                    <a:bodyPr/>
                    <a:lstStyle/>
                    <a:p>
                      <a:pPr marL="0" marR="0" algn="ctr" rtl="1">
                        <a:lnSpc>
                          <a:spcPct val="107000"/>
                        </a:lnSpc>
                        <a:spcBef>
                          <a:spcPts val="0"/>
                        </a:spcBef>
                        <a:spcAft>
                          <a:spcPts val="0"/>
                        </a:spcAft>
                      </a:pPr>
                      <a:r>
                        <a:rPr lang="ar-SA" sz="1400" dirty="0">
                          <a:effectLst/>
                          <a:cs typeface="B Nazanin" panose="00000400000000000000" pitchFamily="2" charset="-78"/>
                        </a:rPr>
                        <a:t>عنوان پروژه</a:t>
                      </a:r>
                      <a:endParaRPr lang="en-US" sz="14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400" dirty="0">
                          <a:effectLst/>
                          <a:cs typeface="B Nazanin" panose="00000400000000000000" pitchFamily="2" charset="-78"/>
                        </a:rPr>
                        <a:t>عنوان فصل</a:t>
                      </a:r>
                      <a:endParaRPr lang="en-US" sz="14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400" dirty="0">
                          <a:effectLst/>
                          <a:cs typeface="B Nazanin" panose="00000400000000000000" pitchFamily="2" charset="-78"/>
                        </a:rPr>
                        <a:t>محل اجرا</a:t>
                      </a:r>
                      <a:endParaRPr lang="en-US" sz="1400" dirty="0">
                        <a:effectLst/>
                        <a:cs typeface="B Nazanin" panose="00000400000000000000" pitchFamily="2" charset="-78"/>
                      </a:endParaRPr>
                    </a:p>
                    <a:p>
                      <a:pPr marL="0" marR="0" algn="ctr" rtl="1">
                        <a:lnSpc>
                          <a:spcPct val="107000"/>
                        </a:lnSpc>
                        <a:spcBef>
                          <a:spcPts val="0"/>
                        </a:spcBef>
                        <a:spcAft>
                          <a:spcPts val="0"/>
                        </a:spcAft>
                      </a:pPr>
                      <a:r>
                        <a:rPr lang="ar-SA" sz="1400" dirty="0">
                          <a:effectLst/>
                          <a:cs typeface="B Nazanin" panose="00000400000000000000" pitchFamily="2" charset="-78"/>
                        </a:rPr>
                        <a:t>نام روستا</a:t>
                      </a:r>
                      <a:endParaRPr lang="en-US" sz="14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400" dirty="0">
                          <a:effectLst/>
                          <a:cs typeface="B Nazanin" panose="00000400000000000000" pitchFamily="2" charset="-78"/>
                        </a:rPr>
                        <a:t>دستگاه اجرایی</a:t>
                      </a:r>
                      <a:endParaRPr lang="en-US" sz="14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r>
              <a:tr h="830172">
                <a:tc>
                  <a:txBody>
                    <a:bodyPr/>
                    <a:lstStyle/>
                    <a:p>
                      <a:pPr algn="justLow" rtl="1">
                        <a:lnSpc>
                          <a:spcPct val="90000"/>
                        </a:lnSpc>
                        <a:spcAft>
                          <a:spcPts val="0"/>
                        </a:spcAft>
                      </a:pPr>
                      <a:r>
                        <a:rPr lang="fa-IR" sz="1200" dirty="0">
                          <a:effectLst/>
                          <a:latin typeface="Times New Roman" panose="02020603050405020304" pitchFamily="18" charset="0"/>
                          <a:ea typeface="Calibri" panose="020F0502020204030204" pitchFamily="34" charset="0"/>
                          <a:cs typeface="B Nazanin" panose="00000400000000000000" pitchFamily="2" charset="-78"/>
                        </a:rPr>
                        <a:t>توسعة فعالیت‌های خدمات پشتیبان گردشگری (احداث رستوران‌های گردشگری، اقامتگاه‌های بومگردی، واحدهای اقامتی، پذیرایی و رفاهی)</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Times New Roman" panose="02020603050405020304" pitchFamily="18" charset="0"/>
                          <a:ea typeface="Calibri" panose="020F0502020204030204" pitchFamily="34" charset="0"/>
                          <a:cs typeface="B Nazanin" panose="00000400000000000000" pitchFamily="2" charset="-78"/>
                        </a:rPr>
                        <a:t>گردشگری</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a:effectLst/>
                          <a:latin typeface="Times New Roman" panose="02020603050405020304" pitchFamily="18" charset="0"/>
                          <a:ea typeface="Calibri" panose="020F0502020204030204" pitchFamily="34" charset="0"/>
                          <a:cs typeface="B Nazanin" panose="00000400000000000000" pitchFamily="2" charset="-78"/>
                        </a:rPr>
                        <a:t>روستاهای هدف گردشگری، روستای وننق، ماری، مشکین، سهرین</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a:effectLst/>
                          <a:latin typeface="Times New Roman" panose="02020603050405020304" pitchFamily="18" charset="0"/>
                          <a:ea typeface="Calibri" panose="020F0502020204030204" pitchFamily="34" charset="0"/>
                          <a:cs typeface="B Nazanin" panose="00000400000000000000" pitchFamily="2" charset="-78"/>
                        </a:rPr>
                        <a:t>سازمان میراث فرهنگی و گردشگری و صنایع دستی</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529921">
                <a:tc>
                  <a:txBody>
                    <a:bodyPr/>
                    <a:lstStyle/>
                    <a:p>
                      <a:pPr algn="justLow" rtl="1">
                        <a:lnSpc>
                          <a:spcPct val="90000"/>
                        </a:lnSpc>
                        <a:spcAft>
                          <a:spcPts val="0"/>
                        </a:spcAft>
                      </a:pPr>
                      <a:r>
                        <a:rPr lang="fa-IR" sz="1200" dirty="0">
                          <a:effectLst/>
                          <a:latin typeface="Times New Roman" panose="02020603050405020304" pitchFamily="18" charset="0"/>
                          <a:ea typeface="Calibri" panose="020F0502020204030204" pitchFamily="34" charset="0"/>
                          <a:cs typeface="B Nazanin" panose="00000400000000000000" pitchFamily="2" charset="-78"/>
                        </a:rPr>
                        <a:t>ایجاد و توسعه دهکده توریستی</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Times New Roman" panose="02020603050405020304" pitchFamily="18" charset="0"/>
                          <a:ea typeface="Calibri" panose="020F0502020204030204" pitchFamily="34" charset="0"/>
                          <a:cs typeface="B Nazanin" panose="00000400000000000000" pitchFamily="2" charset="-78"/>
                        </a:rPr>
                        <a:t>گردشگری</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a:effectLst/>
                          <a:latin typeface="Times New Roman" panose="02020603050405020304" pitchFamily="18" charset="0"/>
                          <a:ea typeface="Calibri" panose="020F0502020204030204" pitchFamily="34" charset="0"/>
                          <a:cs typeface="B Nazanin" panose="00000400000000000000" pitchFamily="2" charset="-78"/>
                        </a:rPr>
                        <a:t>روستای وننق</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a:effectLst/>
                          <a:latin typeface="Times New Roman" panose="02020603050405020304" pitchFamily="18" charset="0"/>
                          <a:ea typeface="Calibri" panose="020F0502020204030204" pitchFamily="34" charset="0"/>
                          <a:cs typeface="B Nazanin" panose="00000400000000000000" pitchFamily="2" charset="-78"/>
                        </a:rPr>
                        <a:t>سازمان میراث فرهنگی و گردشگری و صنایع دستی</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529921">
                <a:tc>
                  <a:txBody>
                    <a:bodyPr/>
                    <a:lstStyle/>
                    <a:p>
                      <a:pPr algn="justLow" rtl="1">
                        <a:lnSpc>
                          <a:spcPct val="90000"/>
                        </a:lnSpc>
                        <a:spcAft>
                          <a:spcPts val="0"/>
                        </a:spcAft>
                      </a:pPr>
                      <a:r>
                        <a:rPr lang="fa-IR" sz="1200" dirty="0">
                          <a:effectLst/>
                          <a:latin typeface="Times New Roman" panose="02020603050405020304" pitchFamily="18" charset="0"/>
                          <a:ea typeface="Calibri" panose="020F0502020204030204" pitchFamily="34" charset="0"/>
                          <a:cs typeface="B Nazanin" panose="00000400000000000000" pitchFamily="2" charset="-78"/>
                        </a:rPr>
                        <a:t>توسعه، تجهیز  و نوسازی شبکه آب آشامیدنی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Times New Roman" panose="02020603050405020304" pitchFamily="18" charset="0"/>
                          <a:ea typeface="Calibri" panose="020F0502020204030204" pitchFamily="34" charset="0"/>
                          <a:cs typeface="B Nazanin" panose="00000400000000000000" pitchFamily="2" charset="-78"/>
                        </a:rPr>
                        <a:t>‌فصل توسعه و خدمات شهري، روستايي و عشايري</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Times New Roman" panose="02020603050405020304" pitchFamily="18" charset="0"/>
                          <a:ea typeface="Calibri" panose="020F0502020204030204" pitchFamily="34" charset="0"/>
                          <a:cs typeface="B Nazanin" panose="00000400000000000000" pitchFamily="2" charset="-78"/>
                        </a:rPr>
                        <a:t>روستاهای بالای 20 خانوار</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a:effectLst/>
                          <a:latin typeface="Times New Roman" panose="02020603050405020304" pitchFamily="18" charset="0"/>
                          <a:ea typeface="Calibri" panose="020F0502020204030204" pitchFamily="34" charset="0"/>
                          <a:cs typeface="B Nazanin" panose="00000400000000000000" pitchFamily="2" charset="-78"/>
                        </a:rPr>
                        <a:t>شرکت امور آب منطقه‌ای استان زنجان</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529921">
                <a:tc>
                  <a:txBody>
                    <a:bodyPr/>
                    <a:lstStyle/>
                    <a:p>
                      <a:pPr algn="justLow" rtl="1">
                        <a:lnSpc>
                          <a:spcPct val="90000"/>
                        </a:lnSpc>
                        <a:spcAft>
                          <a:spcPts val="0"/>
                        </a:spcAft>
                      </a:pPr>
                      <a:r>
                        <a:rPr lang="fa-IR" sz="1200" dirty="0">
                          <a:effectLst/>
                          <a:latin typeface="Times New Roman" panose="02020603050405020304" pitchFamily="18" charset="0"/>
                          <a:ea typeface="Calibri" panose="020F0502020204030204" pitchFamily="34" charset="0"/>
                          <a:cs typeface="B Nazanin" panose="00000400000000000000" pitchFamily="2" charset="-78"/>
                        </a:rPr>
                        <a:t>الحاق روستاهای فاقد گاز به شبکه گاز رسانی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a:effectLst/>
                          <a:latin typeface="BNazanin"/>
                          <a:ea typeface="Calibri" panose="020F0502020204030204" pitchFamily="34" charset="0"/>
                          <a:cs typeface="B Nazanin" panose="00000400000000000000" pitchFamily="2" charset="-78"/>
                        </a:rPr>
                        <a:t>گاز</a:t>
                      </a:r>
                      <a:r>
                        <a:rPr lang="fa-IR" sz="1200" b="1">
                          <a:effectLst/>
                          <a:latin typeface="BNazanin"/>
                          <a:ea typeface="Calibri" panose="020F0502020204030204" pitchFamily="34" charset="0"/>
                          <a:cs typeface="BNazanin"/>
                        </a:rPr>
                        <a:t> </a:t>
                      </a:r>
                      <a:r>
                        <a:rPr lang="fa-IR" sz="1200" b="1">
                          <a:effectLst/>
                          <a:latin typeface="BNazanin"/>
                          <a:ea typeface="Calibri" panose="020F0502020204030204" pitchFamily="34" charset="0"/>
                          <a:cs typeface="B Nazanin" panose="00000400000000000000" pitchFamily="2" charset="-78"/>
                        </a:rPr>
                        <a:t>رساني</a:t>
                      </a:r>
                      <a:r>
                        <a:rPr lang="fa-IR" sz="1200" b="1">
                          <a:effectLst/>
                          <a:latin typeface="BNazanin"/>
                          <a:ea typeface="Calibri" panose="020F0502020204030204" pitchFamily="34" charset="0"/>
                          <a:cs typeface="BNazanin"/>
                        </a:rPr>
                        <a:t> </a:t>
                      </a:r>
                      <a:r>
                        <a:rPr lang="fa-IR" sz="1200" b="1">
                          <a:effectLst/>
                          <a:latin typeface="BNazanin"/>
                          <a:ea typeface="Calibri" panose="020F0502020204030204" pitchFamily="34" charset="0"/>
                          <a:cs typeface="B Nazanin" panose="00000400000000000000" pitchFamily="2" charset="-78"/>
                        </a:rPr>
                        <a:t>به</a:t>
                      </a:r>
                      <a:r>
                        <a:rPr lang="fa-IR" sz="1200" b="1">
                          <a:effectLst/>
                          <a:latin typeface="BNazanin"/>
                          <a:ea typeface="Calibri" panose="020F0502020204030204" pitchFamily="34" charset="0"/>
                          <a:cs typeface="BNazanin"/>
                        </a:rPr>
                        <a:t> </a:t>
                      </a:r>
                      <a:r>
                        <a:rPr lang="fa-IR" sz="1200" b="1">
                          <a:effectLst/>
                          <a:latin typeface="BNazanin"/>
                          <a:ea typeface="Calibri" panose="020F0502020204030204" pitchFamily="34" charset="0"/>
                          <a:cs typeface="B Nazanin" panose="00000400000000000000" pitchFamily="2" charset="-78"/>
                        </a:rPr>
                        <a:t>روستاهاي</a:t>
                      </a:r>
                      <a:r>
                        <a:rPr lang="fa-IR" sz="1200" b="1">
                          <a:effectLst/>
                          <a:latin typeface="BNazanin"/>
                          <a:ea typeface="Calibri" panose="020F0502020204030204" pitchFamily="34" charset="0"/>
                          <a:cs typeface="BNazanin"/>
                        </a:rPr>
                        <a:t> </a:t>
                      </a:r>
                      <a:r>
                        <a:rPr lang="fa-IR" sz="1200" b="1">
                          <a:effectLst/>
                          <a:latin typeface="BNazanin"/>
                          <a:ea typeface="Calibri" panose="020F0502020204030204" pitchFamily="34" charset="0"/>
                          <a:cs typeface="B Nazanin" panose="00000400000000000000" pitchFamily="2" charset="-78"/>
                        </a:rPr>
                        <a:t>كشور</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Times New Roman" panose="02020603050405020304" pitchFamily="18" charset="0"/>
                          <a:ea typeface="Calibri" panose="020F0502020204030204" pitchFamily="34" charset="0"/>
                          <a:cs typeface="B Nazanin" panose="00000400000000000000" pitchFamily="2" charset="-78"/>
                        </a:rPr>
                        <a:t>روستاهای بالای 20 خانوار (فاقد)</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a:effectLst/>
                          <a:latin typeface="Times New Roman" panose="02020603050405020304" pitchFamily="18" charset="0"/>
                          <a:ea typeface="Calibri" panose="020F0502020204030204" pitchFamily="34" charset="0"/>
                          <a:cs typeface="B Nazanin" panose="00000400000000000000" pitchFamily="2" charset="-78"/>
                        </a:rPr>
                        <a:t>اداره گاز استان زنجان </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386701">
                <a:tc>
                  <a:txBody>
                    <a:bodyPr/>
                    <a:lstStyle/>
                    <a:p>
                      <a:pPr algn="justLow" rtl="1">
                        <a:lnSpc>
                          <a:spcPct val="90000"/>
                        </a:lnSpc>
                        <a:spcAft>
                          <a:spcPts val="0"/>
                        </a:spcAft>
                      </a:pPr>
                      <a:r>
                        <a:rPr lang="fa-IR" sz="1200" dirty="0">
                          <a:effectLst/>
                          <a:latin typeface="Times New Roman" panose="02020603050405020304" pitchFamily="18" charset="0"/>
                          <a:ea typeface="Calibri" panose="020F0502020204030204" pitchFamily="34" charset="0"/>
                          <a:cs typeface="B Nazanin" panose="00000400000000000000" pitchFamily="2" charset="-78"/>
                        </a:rPr>
                        <a:t>تقویت و تأمین دسترسی به اینترنت و آنتن دهی خطوط همراه اول</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a:effectLst/>
                          <a:latin typeface="Times New Roman" panose="02020603050405020304" pitchFamily="18" charset="0"/>
                          <a:ea typeface="Calibri" panose="020F0502020204030204" pitchFamily="34" charset="0"/>
                          <a:cs typeface="B Nazanin" panose="00000400000000000000" pitchFamily="2" charset="-78"/>
                        </a:rPr>
                        <a:t>‌فصل توسعه و خدمات شهري،روستايي و عشايري</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Times New Roman" panose="02020603050405020304" pitchFamily="18" charset="0"/>
                          <a:ea typeface="Calibri" panose="020F0502020204030204" pitchFamily="34" charset="0"/>
                          <a:cs typeface="B Nazanin" panose="00000400000000000000" pitchFamily="2" charset="-78"/>
                        </a:rPr>
                        <a:t>روستاهای بالای 20 خانوار (فاقد)</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a:effectLst/>
                          <a:latin typeface="Times New Roman" panose="02020603050405020304" pitchFamily="18" charset="0"/>
                          <a:ea typeface="Calibri" panose="020F0502020204030204" pitchFamily="34" charset="0"/>
                          <a:cs typeface="B Nazanin" panose="00000400000000000000" pitchFamily="2" charset="-78"/>
                        </a:rPr>
                        <a:t>شرکت مخابرات استان زنجان </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386701">
                <a:tc>
                  <a:txBody>
                    <a:bodyPr/>
                    <a:lstStyle/>
                    <a:p>
                      <a:pPr algn="justLow" rtl="1">
                        <a:lnSpc>
                          <a:spcPct val="90000"/>
                        </a:lnSpc>
                        <a:spcAft>
                          <a:spcPts val="0"/>
                        </a:spcAft>
                      </a:pPr>
                      <a:r>
                        <a:rPr lang="fa-IR" sz="1200" dirty="0">
                          <a:effectLst/>
                          <a:latin typeface="Times New Roman" panose="02020603050405020304" pitchFamily="18" charset="0"/>
                          <a:ea typeface="Calibri" panose="020F0502020204030204" pitchFamily="34" charset="0"/>
                          <a:cs typeface="B Nazanin" panose="00000400000000000000" pitchFamily="2" charset="-78"/>
                        </a:rPr>
                        <a:t>آسفالت راه‌های روستایی بیش از 20 خانوار</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a:effectLst/>
                          <a:latin typeface="Times New Roman" panose="02020603050405020304" pitchFamily="18" charset="0"/>
                          <a:ea typeface="Calibri" panose="020F0502020204030204" pitchFamily="34" charset="0"/>
                          <a:cs typeface="B Nazanin" panose="00000400000000000000" pitchFamily="2" charset="-78"/>
                        </a:rPr>
                        <a:t>‌فصل حمل و نقل</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Times New Roman" panose="02020603050405020304" pitchFamily="18" charset="0"/>
                          <a:ea typeface="Calibri" panose="020F0502020204030204" pitchFamily="34" charset="0"/>
                          <a:cs typeface="B Nazanin" panose="00000400000000000000" pitchFamily="2" charset="-78"/>
                        </a:rPr>
                        <a:t>روستاهای بالای 20 خانوار</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Times New Roman" panose="02020603050405020304" pitchFamily="18" charset="0"/>
                          <a:ea typeface="Calibri" panose="020F0502020204030204" pitchFamily="34" charset="0"/>
                          <a:cs typeface="B Nazanin" panose="00000400000000000000" pitchFamily="2" charset="-78"/>
                        </a:rPr>
                        <a:t>راهداری و حمل و نقل جاده‌ای استان زنجان</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577403">
                <a:tc>
                  <a:txBody>
                    <a:bodyPr/>
                    <a:lstStyle/>
                    <a:p>
                      <a:pPr algn="justLow" rtl="1">
                        <a:lnSpc>
                          <a:spcPct val="90000"/>
                        </a:lnSpc>
                        <a:spcAft>
                          <a:spcPts val="0"/>
                        </a:spcAft>
                      </a:pPr>
                      <a:r>
                        <a:rPr lang="fa-IR" sz="1200" dirty="0">
                          <a:effectLst/>
                          <a:latin typeface="Times New Roman" panose="02020603050405020304" pitchFamily="18" charset="0"/>
                          <a:ea typeface="Calibri" panose="020F0502020204030204" pitchFamily="34" charset="0"/>
                          <a:cs typeface="B Nazanin" panose="00000400000000000000" pitchFamily="2" charset="-78"/>
                        </a:rPr>
                        <a:t>انجام عملیات آبخیزداری در مراتع بخش قره‌پشتلو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Times New Roman" panose="02020603050405020304" pitchFamily="18" charset="0"/>
                          <a:ea typeface="Calibri" panose="020F0502020204030204" pitchFamily="34" charset="0"/>
                          <a:cs typeface="B Nazanin" panose="00000400000000000000" pitchFamily="2" charset="-78"/>
                        </a:rPr>
                        <a:t>‌فصل کشاورزي و منابع طبيعي</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Times New Roman" panose="02020603050405020304" pitchFamily="18" charset="0"/>
                          <a:ea typeface="Calibri" panose="020F0502020204030204" pitchFamily="34" charset="0"/>
                          <a:cs typeface="B Nazanin" panose="00000400000000000000" pitchFamily="2" charset="-78"/>
                        </a:rPr>
                        <a:t>مراتع بخش قره‌پشتلو</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90000"/>
                        </a:lnSpc>
                        <a:spcAft>
                          <a:spcPts val="0"/>
                        </a:spcAft>
                      </a:pPr>
                      <a:r>
                        <a:rPr lang="fa-IR" sz="1200" b="1" dirty="0">
                          <a:effectLst/>
                          <a:latin typeface="Times New Roman" panose="02020603050405020304" pitchFamily="18" charset="0"/>
                          <a:ea typeface="Calibri" panose="020F0502020204030204" pitchFamily="34" charset="0"/>
                          <a:cs typeface="B Nazanin" panose="00000400000000000000" pitchFamily="2" charset="-78"/>
                        </a:rPr>
                        <a:t>اداره کل منابع طبیعی آبخیزداری و مراتع استان زنجان</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bl>
          </a:graphicData>
        </a:graphic>
      </p:graphicFrame>
      <p:sp>
        <p:nvSpPr>
          <p:cNvPr id="6" name="Rectangle 5"/>
          <p:cNvSpPr/>
          <p:nvPr/>
        </p:nvSpPr>
        <p:spPr>
          <a:xfrm>
            <a:off x="5504029" y="182826"/>
            <a:ext cx="3321743"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فهرست پروژه‌های عمرانی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3490339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TextBox 3"/>
          <p:cNvSpPr txBox="1"/>
          <p:nvPr/>
        </p:nvSpPr>
        <p:spPr>
          <a:xfrm>
            <a:off x="2961932" y="2013091"/>
            <a:ext cx="3156633" cy="1446550"/>
          </a:xfrm>
          <a:prstGeom prst="rect">
            <a:avLst/>
          </a:prstGeom>
          <a:noFill/>
        </p:spPr>
        <p:txBody>
          <a:bodyPr wrap="none" rtlCol="0">
            <a:spAutoFit/>
          </a:bodyPr>
          <a:lstStyle/>
          <a:p>
            <a:r>
              <a:rPr lang="fa-IR" sz="8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با تشکر</a:t>
            </a:r>
            <a:endParaRPr lang="en-US" sz="8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2611017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pic>
        <p:nvPicPr>
          <p:cNvPr id="4" name="Content Placeholder 6" descr="Capture1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59682" y="786886"/>
            <a:ext cx="8168820" cy="5374302"/>
          </a:xfrm>
          <a:prstGeom prst="rect">
            <a:avLst/>
          </a:prstGeom>
        </p:spPr>
      </p:pic>
      <p:sp>
        <p:nvSpPr>
          <p:cNvPr id="5" name="Rectangle 4"/>
          <p:cNvSpPr txBox="1">
            <a:spLocks noChangeArrowheads="1"/>
          </p:cNvSpPr>
          <p:nvPr/>
        </p:nvSpPr>
        <p:spPr bwMode="auto">
          <a:xfrm>
            <a:off x="2495729" y="167426"/>
            <a:ext cx="6648271" cy="619460"/>
          </a:xfrm>
          <a:prstGeom prst="rect">
            <a:avLst/>
          </a:prstGeom>
          <a:noFill/>
          <a:ln>
            <a:noFill/>
          </a:ln>
        </p:spPr>
        <p:txBody>
          <a:bodyPr anchor="ctr"/>
          <a:lstStyle>
            <a:lvl1pPr algn="r" rtl="1">
              <a:spcBef>
                <a:spcPct val="20000"/>
              </a:spcBef>
              <a:buClr>
                <a:schemeClr val="folHlink"/>
              </a:buClr>
              <a:buFont typeface="Wingdings" panose="05000000000000000000" pitchFamily="2" charset="2"/>
              <a:buChar char="u"/>
              <a:defRPr sz="2000" b="1">
                <a:solidFill>
                  <a:schemeClr val="folHlink"/>
                </a:solidFill>
                <a:latin typeface="Verdana" panose="020B0604030504040204" pitchFamily="34" charset="0"/>
              </a:defRPr>
            </a:lvl1pPr>
            <a:lvl2pPr marL="742950" indent="-285750" algn="r" rtl="1">
              <a:spcBef>
                <a:spcPct val="20000"/>
              </a:spcBef>
              <a:buClr>
                <a:schemeClr val="accent1"/>
              </a:buClr>
              <a:buSzPct val="60000"/>
              <a:buFont typeface="Wingdings" panose="05000000000000000000" pitchFamily="2" charset="2"/>
              <a:buChar char="n"/>
              <a:defRPr sz="2800">
                <a:solidFill>
                  <a:schemeClr val="tx1"/>
                </a:solidFill>
                <a:latin typeface="Verdana" panose="020B0604030504040204" pitchFamily="34" charset="0"/>
              </a:defRPr>
            </a:lvl2pPr>
            <a:lvl3pPr marL="1143000" indent="-228600" algn="r" rtl="1">
              <a:spcBef>
                <a:spcPct val="20000"/>
              </a:spcBef>
              <a:buClr>
                <a:schemeClr val="folHlink"/>
              </a:buClr>
              <a:buSzPct val="60000"/>
              <a:buFont typeface="Wingdings" panose="05000000000000000000" pitchFamily="2" charset="2"/>
              <a:buChar char="n"/>
              <a:defRPr sz="1600">
                <a:solidFill>
                  <a:schemeClr val="tx1"/>
                </a:solidFill>
                <a:latin typeface="Verdana" panose="020B0604030504040204" pitchFamily="34" charset="0"/>
              </a:defRPr>
            </a:lvl3pPr>
            <a:lvl4pPr marL="1600200" indent="-228600" algn="r" rtl="1">
              <a:spcBef>
                <a:spcPct val="20000"/>
              </a:spcBef>
              <a:buClr>
                <a:schemeClr val="tx1"/>
              </a:buClr>
              <a:buSzPct val="60000"/>
              <a:buFont typeface="Wingdings" panose="05000000000000000000" pitchFamily="2" charset="2"/>
              <a:buChar char="n"/>
              <a:defRPr sz="1600">
                <a:solidFill>
                  <a:schemeClr val="tx1"/>
                </a:solidFill>
                <a:latin typeface="Verdana" panose="020B0604030504040204" pitchFamily="34" charset="0"/>
              </a:defRPr>
            </a:lvl4pPr>
            <a:lvl5pPr marL="2057400" indent="-228600" algn="r" rtl="1">
              <a:spcBef>
                <a:spcPct val="20000"/>
              </a:spcBef>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5pPr>
            <a:lvl6pPr marL="2514600" indent="-228600" algn="r" rtl="1"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6pPr>
            <a:lvl7pPr marL="2971800" indent="-228600" algn="r" rtl="1"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7pPr>
            <a:lvl8pPr marL="3429000" indent="-228600" algn="r" rtl="1"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8pPr>
            <a:lvl9pPr marL="3886200" indent="-228600" algn="r" rtl="1"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9pPr>
          </a:lstStyle>
          <a:p>
            <a:pPr algn="ctr" rtl="0" eaLnBrk="1" hangingPunct="1">
              <a:lnSpc>
                <a:spcPct val="80000"/>
              </a:lnSpc>
              <a:spcBef>
                <a:spcPct val="0"/>
              </a:spcBef>
              <a:buClrTx/>
              <a:buFontTx/>
              <a:buNone/>
              <a:defRPr/>
            </a:pPr>
            <a:r>
              <a:rPr lang="ar-SA" altLang="en-US" sz="2177" dirty="0">
                <a:ln w="1905"/>
                <a:solidFill>
                  <a:srgbClr val="95651F"/>
                </a:solidFill>
                <a:effectLst>
                  <a:innerShdw blurRad="69850" dist="43180" dir="5400000">
                    <a:srgbClr val="000000">
                      <a:alpha val="65000"/>
                    </a:srgbClr>
                  </a:innerShdw>
                </a:effectLst>
                <a:latin typeface="Times New Roman" panose="02020603050405020304" pitchFamily="18" charset="0"/>
                <a:cs typeface="B Titr" panose="00000700000000000000" pitchFamily="2" charset="-78"/>
              </a:rPr>
              <a:t>ساختار کلی نظارت</a:t>
            </a:r>
            <a:r>
              <a:rPr lang="fa-IR" altLang="en-US" sz="2177" dirty="0">
                <a:ln w="1905"/>
                <a:solidFill>
                  <a:srgbClr val="95651F"/>
                </a:solidFill>
                <a:effectLst>
                  <a:innerShdw blurRad="69850" dist="43180" dir="5400000">
                    <a:srgbClr val="000000">
                      <a:alpha val="65000"/>
                    </a:srgbClr>
                  </a:innerShdw>
                </a:effectLst>
                <a:latin typeface="Times New Roman" panose="02020603050405020304" pitchFamily="18" charset="0"/>
                <a:cs typeface="B Titr" panose="00000700000000000000" pitchFamily="2" charset="-78"/>
              </a:rPr>
              <a:t> بر مطالعات و اسناد برنامه و طرح توسعه</a:t>
            </a:r>
            <a:endParaRPr lang="en-US" altLang="fa-IR" sz="2177" dirty="0">
              <a:ln w="1905"/>
              <a:solidFill>
                <a:srgbClr val="95651F"/>
              </a:solidFill>
              <a:effectLst>
                <a:innerShdw blurRad="69850" dist="43180" dir="5400000">
                  <a:srgbClr val="000000">
                    <a:alpha val="65000"/>
                  </a:srgbClr>
                </a:innerShdw>
              </a:effectLst>
              <a:latin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32630829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Title 1"/>
          <p:cNvSpPr txBox="1">
            <a:spLocks/>
          </p:cNvSpPr>
          <p:nvPr/>
        </p:nvSpPr>
        <p:spPr>
          <a:xfrm>
            <a:off x="4302579" y="105131"/>
            <a:ext cx="4598988" cy="609600"/>
          </a:xfrm>
          <a:prstGeom prst="rect">
            <a:avLst/>
          </a:prstGeom>
          <a:noFill/>
        </p:spPr>
        <p:txBody>
          <a:bodyPr/>
          <a:lst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ahoma" panose="020B0604030504040204" pitchFamily="34" charset="0"/>
              </a:defRPr>
            </a:lvl2pPr>
            <a:lvl3pPr algn="ctr" rtl="0" eaLnBrk="1" fontAlgn="base" hangingPunct="1">
              <a:spcBef>
                <a:spcPct val="0"/>
              </a:spcBef>
              <a:spcAft>
                <a:spcPct val="0"/>
              </a:spcAft>
              <a:defRPr sz="4400">
                <a:solidFill>
                  <a:schemeClr val="tx2"/>
                </a:solidFill>
                <a:latin typeface="Tahoma" panose="020B0604030504040204" pitchFamily="34" charset="0"/>
              </a:defRPr>
            </a:lvl3pPr>
            <a:lvl4pPr algn="ctr" rtl="0" eaLnBrk="1" fontAlgn="base" hangingPunct="1">
              <a:spcBef>
                <a:spcPct val="0"/>
              </a:spcBef>
              <a:spcAft>
                <a:spcPct val="0"/>
              </a:spcAft>
              <a:defRPr sz="4400">
                <a:solidFill>
                  <a:schemeClr val="tx2"/>
                </a:solidFill>
                <a:latin typeface="Tahoma" panose="020B0604030504040204" pitchFamily="34" charset="0"/>
              </a:defRPr>
            </a:lvl4pPr>
            <a:lvl5pPr algn="ctr" rtl="0" eaLnBrk="1" fontAlgn="base" hangingPunct="1">
              <a:spcBef>
                <a:spcPct val="0"/>
              </a:spcBef>
              <a:spcAft>
                <a:spcPct val="0"/>
              </a:spcAft>
              <a:defRPr sz="4400">
                <a:solidFill>
                  <a:schemeClr val="tx2"/>
                </a:solidFill>
                <a:latin typeface="Tahoma" panose="020B0604030504040204" pitchFamily="34" charset="0"/>
              </a:defRPr>
            </a:lvl5pPr>
            <a:lvl6pPr marL="457200" algn="ctr" rtl="0" eaLnBrk="1" fontAlgn="base" hangingPunct="1">
              <a:spcBef>
                <a:spcPct val="0"/>
              </a:spcBef>
              <a:spcAft>
                <a:spcPct val="0"/>
              </a:spcAft>
              <a:defRPr sz="4400">
                <a:solidFill>
                  <a:schemeClr val="tx2"/>
                </a:solidFill>
                <a:latin typeface="Tahoma" panose="020B0604030504040204" pitchFamily="34" charset="0"/>
              </a:defRPr>
            </a:lvl6pPr>
            <a:lvl7pPr marL="914400" algn="ctr" rtl="0" eaLnBrk="1" fontAlgn="base" hangingPunct="1">
              <a:spcBef>
                <a:spcPct val="0"/>
              </a:spcBef>
              <a:spcAft>
                <a:spcPct val="0"/>
              </a:spcAft>
              <a:defRPr sz="4400">
                <a:solidFill>
                  <a:schemeClr val="tx2"/>
                </a:solidFill>
                <a:latin typeface="Tahoma" panose="020B0604030504040204" pitchFamily="34" charset="0"/>
              </a:defRPr>
            </a:lvl7pPr>
            <a:lvl8pPr marL="1371600" algn="ctr" rtl="0" eaLnBrk="1" fontAlgn="base" hangingPunct="1">
              <a:spcBef>
                <a:spcPct val="0"/>
              </a:spcBef>
              <a:spcAft>
                <a:spcPct val="0"/>
              </a:spcAft>
              <a:defRPr sz="4400">
                <a:solidFill>
                  <a:schemeClr val="tx2"/>
                </a:solidFill>
                <a:latin typeface="Tahoma" panose="020B0604030504040204" pitchFamily="34" charset="0"/>
              </a:defRPr>
            </a:lvl8pPr>
            <a:lvl9pPr marL="1828800" algn="ctr" rtl="0" eaLnBrk="1" fontAlgn="base" hangingPunct="1">
              <a:spcBef>
                <a:spcPct val="0"/>
              </a:spcBef>
              <a:spcAft>
                <a:spcPct val="0"/>
              </a:spcAft>
              <a:defRPr sz="4400">
                <a:solidFill>
                  <a:schemeClr val="tx2"/>
                </a:solidFill>
                <a:latin typeface="Tahoma" panose="020B0604030504040204" pitchFamily="34" charset="0"/>
              </a:defRPr>
            </a:lvl9pPr>
          </a:lstStyle>
          <a:p>
            <a:pPr algn="r">
              <a:defRPr/>
            </a:pPr>
            <a:r>
              <a:rPr lang="fa-IR" sz="3200" dirty="0" smtClean="0">
                <a:cs typeface="B Nazanin" panose="00000400000000000000" pitchFamily="2" charset="-78"/>
              </a:rPr>
              <a:t> </a:t>
            </a:r>
            <a:r>
              <a:rPr lang="fa-IR" sz="2177" b="1" dirty="0">
                <a:ln w="1905"/>
                <a:solidFill>
                  <a:srgbClr val="95651F"/>
                </a:solidFill>
                <a:effectLst>
                  <a:innerShdw blurRad="69850" dist="43180" dir="5400000">
                    <a:srgbClr val="000000">
                      <a:alpha val="65000"/>
                    </a:srgbClr>
                  </a:innerShdw>
                </a:effectLst>
                <a:latin typeface="Times New Roman" panose="02020603050405020304" pitchFamily="18" charset="0"/>
                <a:ea typeface="+mn-ea"/>
                <a:cs typeface="B Titr" panose="00000700000000000000" pitchFamily="2" charset="-78"/>
              </a:rPr>
              <a:t>روش مطالعه و گرد آوری اطلاعات</a:t>
            </a:r>
            <a:r>
              <a:rPr lang="fa-IR" sz="3200" dirty="0" smtClean="0">
                <a:cs typeface="B Nazanin" panose="00000400000000000000" pitchFamily="2" charset="-78"/>
              </a:rPr>
              <a:t> </a:t>
            </a:r>
            <a:endParaRPr lang="en-US" sz="3200" dirty="0">
              <a:cs typeface="B Nazanin" panose="00000400000000000000" pitchFamily="2" charset="-78"/>
            </a:endParaRPr>
          </a:p>
        </p:txBody>
      </p:sp>
      <p:graphicFrame>
        <p:nvGraphicFramePr>
          <p:cNvPr id="5" name="Content Placeholder 4"/>
          <p:cNvGraphicFramePr>
            <a:graphicFrameLocks/>
          </p:cNvGraphicFramePr>
          <p:nvPr>
            <p:extLst/>
          </p:nvPr>
        </p:nvGraphicFramePr>
        <p:xfrm>
          <a:off x="1055914" y="2332393"/>
          <a:ext cx="7000649" cy="2555292"/>
        </p:xfrm>
        <a:graphic>
          <a:graphicData uri="http://schemas.openxmlformats.org/drawingml/2006/table">
            <a:tbl>
              <a:tblPr rtl="1" firstRow="1" firstCol="1" bandRow="1"/>
              <a:tblGrid>
                <a:gridCol w="3393276">
                  <a:extLst>
                    <a:ext uri="{9D8B030D-6E8A-4147-A177-3AD203B41FA5}"/>
                  </a:extLst>
                </a:gridCol>
                <a:gridCol w="3607373">
                  <a:extLst>
                    <a:ext uri="{9D8B030D-6E8A-4147-A177-3AD203B41FA5}"/>
                  </a:extLst>
                </a:gridCol>
              </a:tblGrid>
              <a:tr h="450469">
                <a:tc>
                  <a:txBody>
                    <a:bodyPr/>
                    <a:lstStyle/>
                    <a:p>
                      <a:pPr marL="0" marR="0" indent="215900" algn="ctr" rtl="1">
                        <a:spcBef>
                          <a:spcPts val="0"/>
                        </a:spcBef>
                        <a:spcAft>
                          <a:spcPts val="0"/>
                        </a:spcAft>
                      </a:pPr>
                      <a:r>
                        <a:rPr lang="ar-SA" sz="1400" b="1" dirty="0">
                          <a:effectLst/>
                          <a:latin typeface="Times New Roman"/>
                          <a:ea typeface="Calibri"/>
                          <a:cs typeface="B Nazanin" panose="00000400000000000000" pitchFamily="2" charset="-78"/>
                        </a:rPr>
                        <a:t>منابع کتابخانه‌ای</a:t>
                      </a:r>
                      <a:endParaRPr lang="en-US" sz="1400" b="1" dirty="0">
                        <a:effectLst/>
                        <a:latin typeface="Times New Roman"/>
                        <a:ea typeface="Calibri"/>
                        <a:cs typeface="B Nazanin" panose="00000400000000000000" pitchFamily="2" charset="-78"/>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215900" algn="ctr" rtl="1">
                        <a:spcBef>
                          <a:spcPts val="0"/>
                        </a:spcBef>
                        <a:spcAft>
                          <a:spcPts val="0"/>
                        </a:spcAft>
                      </a:pPr>
                      <a:r>
                        <a:rPr lang="ar-SA" sz="1400" b="1" dirty="0">
                          <a:effectLst/>
                          <a:latin typeface="Times New Roman"/>
                          <a:ea typeface="Calibri"/>
                          <a:cs typeface="B Nazanin" panose="00000400000000000000" pitchFamily="2" charset="-78"/>
                        </a:rPr>
                        <a:t>منابع میدانی</a:t>
                      </a:r>
                      <a:endParaRPr lang="en-US" sz="1400" b="1" dirty="0">
                        <a:effectLst/>
                        <a:latin typeface="Times New Roman"/>
                        <a:ea typeface="Calibri"/>
                        <a:cs typeface="B Nazanin" panose="00000400000000000000" pitchFamily="2" charset="-78"/>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extLst>
                  <a:ext uri="{0D108BD9-81ED-4DB2-BD59-A6C34878D82A}"/>
                </a:extLst>
              </a:tr>
              <a:tr h="2104823">
                <a:tc>
                  <a:txBody>
                    <a:bodyPr/>
                    <a:lstStyle/>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کتاب‌های و مقاله‌های مرتبط</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طرح‌های فرادست</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استعلام از ادارات</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سایت‌های اینترنتی رسمی ادارات</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خبرگزاری‌های رسمی</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سرشماری‌های رسمی</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آمارنامه‌ها</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گزارش­های سازمان­های مرتبط</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لایه‌های اطلاعات جغرافیایی</a:t>
                      </a:r>
                      <a:endParaRPr lang="en-US" sz="1400" b="1" dirty="0">
                        <a:effectLst/>
                        <a:latin typeface="Times New Roman"/>
                        <a:ea typeface="Calibri"/>
                        <a:cs typeface="B Nazanin" panose="00000400000000000000" pitchFamily="2" charset="-78"/>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بازدید میدانی از محل (مشاهده شخصی / تهیه تصویر)</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پرسشنامه‌های روستایی</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تشکیل کارگاه‌های مشارکتی (بحث‌های گروهی)</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مصاحبه‌های فردی</a:t>
                      </a:r>
                      <a:endParaRPr lang="en-US" sz="1400" b="1" dirty="0">
                        <a:effectLst/>
                        <a:latin typeface="Times New Roman"/>
                        <a:ea typeface="Calibri"/>
                        <a:cs typeface="B Nazanin" panose="00000400000000000000" pitchFamily="2" charset="-78"/>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extLst>
                  <a:ext uri="{0D108BD9-81ED-4DB2-BD59-A6C34878D82A}"/>
                </a:extLst>
              </a:tr>
            </a:tbl>
          </a:graphicData>
        </a:graphic>
      </p:graphicFrame>
      <p:sp>
        <p:nvSpPr>
          <p:cNvPr id="6" name="TextBox 5"/>
          <p:cNvSpPr txBox="1"/>
          <p:nvPr/>
        </p:nvSpPr>
        <p:spPr>
          <a:xfrm>
            <a:off x="542130" y="1111606"/>
            <a:ext cx="7996238" cy="738664"/>
          </a:xfrm>
          <a:prstGeom prst="rect">
            <a:avLst/>
          </a:prstGeom>
          <a:solidFill>
            <a:schemeClr val="accent1">
              <a:lumMod val="40000"/>
              <a:lumOff val="60000"/>
            </a:schemeClr>
          </a:solidFill>
          <a:ln>
            <a:solidFill>
              <a:schemeClr val="accent1"/>
            </a:solidFill>
          </a:ln>
        </p:spPr>
        <p:txBody>
          <a:bodyPr>
            <a:spAutoFit/>
          </a:bodyPr>
          <a:lstStyle/>
          <a:p>
            <a:pPr algn="just" rtl="1">
              <a:defRPr/>
            </a:pPr>
            <a:r>
              <a:rPr lang="ar-SA" sz="1400" b="1" dirty="0">
                <a:solidFill>
                  <a:schemeClr val="bg2">
                    <a:lumMod val="10000"/>
                  </a:schemeClr>
                </a:solidFill>
                <a:cs typeface="B Nazanin" panose="00000400000000000000" pitchFamily="2" charset="-78"/>
              </a:rPr>
              <a:t>طور کلی روش‌های گردآوری اطلاعات به دو طبقه  تقسیم می‌شود: روش‌های کتابخانه‌ای، و روش‌های میدانی </a:t>
            </a:r>
            <a:endParaRPr lang="fa-IR" sz="1400" b="1" dirty="0">
              <a:solidFill>
                <a:schemeClr val="bg2">
                  <a:lumMod val="10000"/>
                </a:schemeClr>
              </a:solidFill>
              <a:cs typeface="B Nazanin" panose="00000400000000000000" pitchFamily="2" charset="-78"/>
            </a:endParaRPr>
          </a:p>
          <a:p>
            <a:pPr algn="just" rtl="1">
              <a:defRPr/>
            </a:pPr>
            <a:r>
              <a:rPr lang="ar-SA" sz="1400" b="1" dirty="0">
                <a:solidFill>
                  <a:schemeClr val="bg2">
                    <a:lumMod val="10000"/>
                  </a:schemeClr>
                </a:solidFill>
                <a:cs typeface="B Nazanin" panose="00000400000000000000" pitchFamily="2" charset="-78"/>
              </a:rPr>
              <a:t>با نگاهی به جدول 4 نوع ابزار برای گردآوردی اطلاعات کتابخانه‌ای و میدانی قابل تشخیص است. اسناد و مدارک، مشاهده، پرسشنامه و مصاحبه ابزارهای اصلی برای جمع آوری اطلاعات در طرح است</a:t>
            </a:r>
            <a:r>
              <a:rPr lang="fa-IR" sz="1400" b="1" dirty="0">
                <a:solidFill>
                  <a:schemeClr val="bg2">
                    <a:lumMod val="10000"/>
                  </a:schemeClr>
                </a:solidFill>
                <a:cs typeface="B Nazanin" panose="00000400000000000000" pitchFamily="2" charset="-78"/>
              </a:rPr>
              <a:t>.</a:t>
            </a:r>
            <a:endParaRPr lang="en-US" sz="1400" b="1" dirty="0">
              <a:solidFill>
                <a:schemeClr val="bg2">
                  <a:lumMod val="10000"/>
                </a:schemeClr>
              </a:solidFill>
              <a:cs typeface="B Nazanin" panose="00000400000000000000" pitchFamily="2" charset="-78"/>
            </a:endParaRPr>
          </a:p>
        </p:txBody>
      </p:sp>
    </p:spTree>
    <p:extLst>
      <p:ext uri="{BB962C8B-B14F-4D97-AF65-F5344CB8AC3E}">
        <p14:creationId xmlns:p14="http://schemas.microsoft.com/office/powerpoint/2010/main" val="2663880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1761301" y="180120"/>
            <a:ext cx="7274748" cy="461665"/>
          </a:xfrm>
          <a:prstGeom prst="rect">
            <a:avLst/>
          </a:prstGeom>
          <a:noFill/>
        </p:spPr>
        <p:txBody>
          <a:bodyPr wrap="none">
            <a:spAutoFit/>
          </a:bodyPr>
          <a:lstStyle/>
          <a:p>
            <a:pPr>
              <a:defRPr/>
            </a:pPr>
            <a:r>
              <a:rPr lang="ar-SA" b="1" dirty="0">
                <a:ln w="1905"/>
                <a:solidFill>
                  <a:srgbClr val="95651F"/>
                </a:solidFill>
                <a:effectLst>
                  <a:innerShdw blurRad="69850" dist="43180" dir="5400000">
                    <a:srgbClr val="000000">
                      <a:alpha val="65000"/>
                    </a:srgbClr>
                  </a:innerShdw>
                </a:effectLst>
                <a:cs typeface="B Titr" panose="00000700000000000000" pitchFamily="2" charset="-78"/>
              </a:rPr>
              <a:t>پارادایم‌های موثر بر برنامه ریزی فضایی و ارتباط با نظریه سیستم‌ها</a:t>
            </a:r>
            <a:endParaRPr lang="fa-IR" b="1" dirty="0">
              <a:ln w="1905"/>
              <a:solidFill>
                <a:srgbClr val="95651F"/>
              </a:solidFill>
              <a:effectLst>
                <a:innerShdw blurRad="69850" dist="43180" dir="5400000">
                  <a:srgbClr val="000000">
                    <a:alpha val="65000"/>
                  </a:srgbClr>
                </a:innerShdw>
              </a:effectLst>
              <a:cs typeface="B Titr" panose="00000700000000000000" pitchFamily="2" charset="-78"/>
            </a:endParaRPr>
          </a:p>
        </p:txBody>
      </p:sp>
      <p:graphicFrame>
        <p:nvGraphicFramePr>
          <p:cNvPr id="5" name="Table 4"/>
          <p:cNvGraphicFramePr>
            <a:graphicFrameLocks noGrp="1"/>
          </p:cNvGraphicFramePr>
          <p:nvPr/>
        </p:nvGraphicFramePr>
        <p:xfrm>
          <a:off x="873125" y="1443038"/>
          <a:ext cx="7315200" cy="4214811"/>
        </p:xfrm>
        <a:graphic>
          <a:graphicData uri="http://schemas.openxmlformats.org/drawingml/2006/table">
            <a:tbl>
              <a:tblPr rtl="1" firstRow="1" firstCol="1" bandRow="1">
                <a:tableStyleId>{C4B1156A-380E-4F78-BDF5-A606A8083BF9}</a:tableStyleId>
              </a:tblPr>
              <a:tblGrid>
                <a:gridCol w="2554120">
                  <a:extLst>
                    <a:ext uri="{9D8B030D-6E8A-4147-A177-3AD203B41FA5}">
                      <a16:colId xmlns:a16="http://schemas.microsoft.com/office/drawing/2014/main" xmlns="" val="20000"/>
                    </a:ext>
                  </a:extLst>
                </a:gridCol>
                <a:gridCol w="4761080">
                  <a:extLst>
                    <a:ext uri="{9D8B030D-6E8A-4147-A177-3AD203B41FA5}">
                      <a16:colId xmlns:a16="http://schemas.microsoft.com/office/drawing/2014/main" xmlns="" val="20001"/>
                    </a:ext>
                  </a:extLst>
                </a:gridCol>
              </a:tblGrid>
              <a:tr h="353889">
                <a:tc>
                  <a:txBody>
                    <a:bodyPr/>
                    <a:lstStyle/>
                    <a:p>
                      <a:pPr algn="ctr" rtl="1">
                        <a:lnSpc>
                          <a:spcPct val="115000"/>
                        </a:lnSpc>
                        <a:spcAft>
                          <a:spcPts val="0"/>
                        </a:spcAft>
                      </a:pPr>
                      <a:r>
                        <a:rPr lang="ar-SA" sz="1400" dirty="0">
                          <a:effectLst/>
                          <a:cs typeface="B Nazanin" panose="00000400000000000000" pitchFamily="2" charset="-78"/>
                        </a:rPr>
                        <a:t>نظریه</a:t>
                      </a:r>
                      <a:endParaRPr lang="en-US" sz="14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CCECFF"/>
                    </a:solidFill>
                  </a:tcPr>
                </a:tc>
                <a:tc>
                  <a:txBody>
                    <a:bodyPr/>
                    <a:lstStyle/>
                    <a:p>
                      <a:pPr algn="ctr" rtl="1">
                        <a:lnSpc>
                          <a:spcPct val="115000"/>
                        </a:lnSpc>
                        <a:spcAft>
                          <a:spcPts val="0"/>
                        </a:spcAft>
                      </a:pPr>
                      <a:r>
                        <a:rPr lang="ar-SA" sz="1400" dirty="0">
                          <a:effectLst/>
                          <a:cs typeface="B Nazanin" panose="00000400000000000000" pitchFamily="2" charset="-78"/>
                        </a:rPr>
                        <a:t>ارتباط با نظریه سیستم‌ها</a:t>
                      </a:r>
                      <a:endParaRPr lang="en-US" sz="14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CCECFF"/>
                    </a:solidFill>
                  </a:tcPr>
                </a:tc>
                <a:extLst>
                  <a:ext uri="{0D108BD9-81ED-4DB2-BD59-A6C34878D82A}">
                    <a16:rowId xmlns:a16="http://schemas.microsoft.com/office/drawing/2014/main" xmlns="" val="10000"/>
                  </a:ext>
                </a:extLst>
              </a:tr>
              <a:tr h="1484970">
                <a:tc>
                  <a:txBody>
                    <a:bodyPr/>
                    <a:lstStyle/>
                    <a:p>
                      <a:pPr algn="ctr" rtl="1">
                        <a:lnSpc>
                          <a:spcPct val="115000"/>
                        </a:lnSpc>
                        <a:spcAft>
                          <a:spcPts val="0"/>
                        </a:spcAft>
                      </a:pPr>
                      <a:r>
                        <a:rPr lang="ar-SA" sz="1400">
                          <a:effectLst/>
                          <a:cs typeface="B Nazanin" panose="00000400000000000000" pitchFamily="2" charset="-78"/>
                        </a:rPr>
                        <a:t>راهبرد شبکه منطقه‌ای داگلاس</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CCECFF"/>
                    </a:solidFill>
                  </a:tcPr>
                </a:tc>
                <a:tc>
                  <a:txBody>
                    <a:bodyPr/>
                    <a:lstStyle/>
                    <a:p>
                      <a:pPr algn="just" rtl="1">
                        <a:lnSpc>
                          <a:spcPct val="115000"/>
                        </a:lnSpc>
                        <a:spcAft>
                          <a:spcPts val="0"/>
                        </a:spcAft>
                      </a:pPr>
                      <a:r>
                        <a:rPr lang="ar-SA" sz="1400" dirty="0">
                          <a:effectLst/>
                          <a:cs typeface="B Nazanin" panose="00000400000000000000" pitchFamily="2" charset="-78"/>
                        </a:rPr>
                        <a:t>- پیوندهای روستایی – شهری و وابستگیهای متقابل مابین آنها،</a:t>
                      </a:r>
                      <a:endParaRPr lang="en-US" sz="1400" dirty="0">
                        <a:effectLst/>
                        <a:cs typeface="B Nazanin" panose="00000400000000000000" pitchFamily="2" charset="-78"/>
                      </a:endParaRPr>
                    </a:p>
                    <a:p>
                      <a:pPr algn="just" rtl="1">
                        <a:lnSpc>
                          <a:spcPct val="115000"/>
                        </a:lnSpc>
                        <a:spcAft>
                          <a:spcPts val="0"/>
                        </a:spcAft>
                      </a:pPr>
                      <a:r>
                        <a:rPr lang="ar-SA" sz="1400" dirty="0">
                          <a:effectLst/>
                          <a:cs typeface="B Nazanin" panose="00000400000000000000" pitchFamily="2" charset="-78"/>
                        </a:rPr>
                        <a:t>- ماهیت چند بخشی توسعه</a:t>
                      </a:r>
                      <a:endParaRPr lang="en-US" sz="1400" dirty="0">
                        <a:effectLst/>
                        <a:cs typeface="B Nazanin" panose="00000400000000000000" pitchFamily="2" charset="-78"/>
                      </a:endParaRPr>
                    </a:p>
                    <a:p>
                      <a:pPr algn="just" rtl="1">
                        <a:lnSpc>
                          <a:spcPct val="115000"/>
                        </a:lnSpc>
                        <a:spcAft>
                          <a:spcPts val="0"/>
                        </a:spcAft>
                      </a:pPr>
                      <a:r>
                        <a:rPr lang="ar-SA" sz="1400" dirty="0">
                          <a:effectLst/>
                          <a:cs typeface="B Nazanin" panose="00000400000000000000" pitchFamily="2" charset="-78"/>
                        </a:rPr>
                        <a:t>- خوشه‌هایی از سکونتگاههای مختلف</a:t>
                      </a:r>
                      <a:endParaRPr lang="en-US" sz="1400" dirty="0">
                        <a:effectLst/>
                        <a:cs typeface="B Nazanin" panose="00000400000000000000" pitchFamily="2" charset="-78"/>
                      </a:endParaRPr>
                    </a:p>
                    <a:p>
                      <a:pPr algn="just" rtl="1">
                        <a:lnSpc>
                          <a:spcPct val="115000"/>
                        </a:lnSpc>
                        <a:spcAft>
                          <a:spcPts val="0"/>
                        </a:spcAft>
                      </a:pPr>
                      <a:r>
                        <a:rPr lang="ar-SA" sz="1400" dirty="0">
                          <a:effectLst/>
                          <a:cs typeface="B Nazanin" panose="00000400000000000000" pitchFamily="2" charset="-78"/>
                        </a:rPr>
                        <a:t>- شبکه پیوندهای افقی بین مراکز زیست و فعالیت </a:t>
                      </a:r>
                      <a:endParaRPr lang="en-US" sz="1400" dirty="0">
                        <a:effectLst/>
                        <a:cs typeface="B Nazanin" panose="00000400000000000000" pitchFamily="2" charset="-78"/>
                      </a:endParaRPr>
                    </a:p>
                    <a:p>
                      <a:pPr algn="just" rtl="1">
                        <a:lnSpc>
                          <a:spcPct val="115000"/>
                        </a:lnSpc>
                        <a:spcAft>
                          <a:spcPts val="0"/>
                        </a:spcAft>
                      </a:pPr>
                      <a:r>
                        <a:rPr lang="ar-SA" sz="1400" dirty="0">
                          <a:effectLst/>
                          <a:cs typeface="B Nazanin" panose="00000400000000000000" pitchFamily="2" charset="-78"/>
                        </a:rPr>
                        <a:t>- هدف: دستیابی به الگوی متعادل توسعه فضایی</a:t>
                      </a:r>
                      <a:endParaRPr lang="en-US" sz="14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CCECFF"/>
                    </a:solidFill>
                  </a:tcPr>
                </a:tc>
                <a:extLst>
                  <a:ext uri="{0D108BD9-81ED-4DB2-BD59-A6C34878D82A}">
                    <a16:rowId xmlns:a16="http://schemas.microsoft.com/office/drawing/2014/main" xmlns="" val="10001"/>
                  </a:ext>
                </a:extLst>
              </a:tr>
              <a:tr h="593988">
                <a:tc>
                  <a:txBody>
                    <a:bodyPr/>
                    <a:lstStyle/>
                    <a:p>
                      <a:pPr algn="ctr" rtl="1">
                        <a:lnSpc>
                          <a:spcPct val="115000"/>
                        </a:lnSpc>
                        <a:spcAft>
                          <a:spcPts val="0"/>
                        </a:spcAft>
                      </a:pPr>
                      <a:r>
                        <a:rPr lang="ar-SA" sz="1400">
                          <a:effectLst/>
                          <a:cs typeface="B Nazanin" panose="00000400000000000000" pitchFamily="2" charset="-78"/>
                        </a:rPr>
                        <a:t>پویش ساختاری - کارکردی</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CCECFF"/>
                    </a:solidFill>
                  </a:tcPr>
                </a:tc>
                <a:tc>
                  <a:txBody>
                    <a:bodyPr/>
                    <a:lstStyle/>
                    <a:p>
                      <a:pPr algn="just" rtl="1">
                        <a:lnSpc>
                          <a:spcPct val="115000"/>
                        </a:lnSpc>
                        <a:spcAft>
                          <a:spcPts val="0"/>
                        </a:spcAft>
                      </a:pPr>
                      <a:r>
                        <a:rPr lang="ar-SA" sz="1400">
                          <a:effectLst/>
                          <a:cs typeface="B Nazanin" panose="00000400000000000000" pitchFamily="2" charset="-78"/>
                        </a:rPr>
                        <a:t>پویش در داخل یک نظام / سیستم تعریف شده است و اصول اصلی نظریه سیستم‌ها کاملا مشهود است.</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CCECFF"/>
                    </a:solidFill>
                  </a:tcPr>
                </a:tc>
                <a:extLst>
                  <a:ext uri="{0D108BD9-81ED-4DB2-BD59-A6C34878D82A}">
                    <a16:rowId xmlns:a16="http://schemas.microsoft.com/office/drawing/2014/main" xmlns="" val="10002"/>
                  </a:ext>
                </a:extLst>
              </a:tr>
              <a:tr h="593988">
                <a:tc>
                  <a:txBody>
                    <a:bodyPr/>
                    <a:lstStyle/>
                    <a:p>
                      <a:pPr algn="ctr" rtl="1">
                        <a:lnSpc>
                          <a:spcPct val="115000"/>
                        </a:lnSpc>
                        <a:spcAft>
                          <a:spcPts val="0"/>
                        </a:spcAft>
                      </a:pPr>
                      <a:r>
                        <a:rPr lang="ar-SA" sz="1400">
                          <a:effectLst/>
                          <a:cs typeface="B Nazanin" panose="00000400000000000000" pitchFamily="2" charset="-78"/>
                        </a:rPr>
                        <a:t>توسعه پایدار</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CCECFF"/>
                    </a:solidFill>
                  </a:tcPr>
                </a:tc>
                <a:tc>
                  <a:txBody>
                    <a:bodyPr/>
                    <a:lstStyle/>
                    <a:p>
                      <a:pPr algn="just" rtl="1">
                        <a:lnSpc>
                          <a:spcPct val="115000"/>
                        </a:lnSpc>
                        <a:spcAft>
                          <a:spcPts val="0"/>
                        </a:spcAft>
                      </a:pPr>
                      <a:r>
                        <a:rPr lang="ar-SA" sz="1400">
                          <a:effectLst/>
                          <a:cs typeface="B Nazanin" panose="00000400000000000000" pitchFamily="2" charset="-78"/>
                        </a:rPr>
                        <a:t>عملکرد متقابل حوزه‌های اقتصادی، اجتماعی و زیست محیطی در داخل یک سیستم و نگاه سیستمی اتقاق می‌افتد.</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CCECFF"/>
                    </a:solidFill>
                  </a:tcPr>
                </a:tc>
                <a:extLst>
                  <a:ext uri="{0D108BD9-81ED-4DB2-BD59-A6C34878D82A}">
                    <a16:rowId xmlns:a16="http://schemas.microsoft.com/office/drawing/2014/main" xmlns="" val="10003"/>
                  </a:ext>
                </a:extLst>
              </a:tr>
              <a:tr h="593988">
                <a:tc>
                  <a:txBody>
                    <a:bodyPr/>
                    <a:lstStyle/>
                    <a:p>
                      <a:pPr algn="ctr" rtl="1">
                        <a:lnSpc>
                          <a:spcPct val="115000"/>
                        </a:lnSpc>
                        <a:spcAft>
                          <a:spcPts val="0"/>
                        </a:spcAft>
                      </a:pPr>
                      <a:r>
                        <a:rPr lang="ar-SA" sz="1400">
                          <a:effectLst/>
                          <a:cs typeface="B Nazanin" panose="00000400000000000000" pitchFamily="2" charset="-78"/>
                        </a:rPr>
                        <a:t>زنجیره ارزش و مدل الماس پورتر</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CCECFF"/>
                    </a:solidFill>
                  </a:tcPr>
                </a:tc>
                <a:tc>
                  <a:txBody>
                    <a:bodyPr/>
                    <a:lstStyle/>
                    <a:p>
                      <a:pPr algn="just" rtl="1">
                        <a:lnSpc>
                          <a:spcPct val="115000"/>
                        </a:lnSpc>
                        <a:spcAft>
                          <a:spcPts val="0"/>
                        </a:spcAft>
                      </a:pPr>
                      <a:r>
                        <a:rPr lang="ar-SA" sz="1400">
                          <a:effectLst/>
                          <a:cs typeface="B Nazanin" panose="00000400000000000000" pitchFamily="2" charset="-78"/>
                        </a:rPr>
                        <a:t>توجه به اجزاء سیستم: ورودی‌ها، خروجی‌ها، پردازش، فرایند تبدیل ورودی به خروجی‌ها و...</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CCECFF"/>
                    </a:solidFill>
                  </a:tcPr>
                </a:tc>
                <a:extLst>
                  <a:ext uri="{0D108BD9-81ED-4DB2-BD59-A6C34878D82A}">
                    <a16:rowId xmlns:a16="http://schemas.microsoft.com/office/drawing/2014/main" xmlns="" val="10004"/>
                  </a:ext>
                </a:extLst>
              </a:tr>
              <a:tr h="593988">
                <a:tc>
                  <a:txBody>
                    <a:bodyPr/>
                    <a:lstStyle/>
                    <a:p>
                      <a:pPr algn="ctr" rtl="1">
                        <a:lnSpc>
                          <a:spcPct val="115000"/>
                        </a:lnSpc>
                        <a:spcAft>
                          <a:spcPts val="0"/>
                        </a:spcAft>
                      </a:pPr>
                      <a:r>
                        <a:rPr lang="ar-SA" sz="1400">
                          <a:effectLst/>
                          <a:cs typeface="B Nazanin" panose="00000400000000000000" pitchFamily="2" charset="-78"/>
                        </a:rPr>
                        <a:t>نظریه‌های مشارکت مردمی</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CCECFF"/>
                    </a:solidFill>
                  </a:tcPr>
                </a:tc>
                <a:tc>
                  <a:txBody>
                    <a:bodyPr/>
                    <a:lstStyle/>
                    <a:p>
                      <a:pPr algn="just" rtl="1">
                        <a:lnSpc>
                          <a:spcPct val="115000"/>
                        </a:lnSpc>
                        <a:spcAft>
                          <a:spcPts val="0"/>
                        </a:spcAft>
                      </a:pPr>
                      <a:r>
                        <a:rPr lang="ar-SA" sz="1400" dirty="0">
                          <a:effectLst/>
                          <a:cs typeface="B Nazanin" panose="00000400000000000000" pitchFamily="2" charset="-78"/>
                        </a:rPr>
                        <a:t>توجه به تعاملات میان اجزا سیستم که در تعیین رفتار یک سیستم از خود اجزا مهمتر است.</a:t>
                      </a:r>
                      <a:endParaRPr lang="en-US" sz="14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CCECFF"/>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3851306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2452177" y="220763"/>
            <a:ext cx="4176143" cy="400110"/>
          </a:xfrm>
          <a:prstGeom prst="rect">
            <a:avLst/>
          </a:prstGeom>
          <a:solidFill>
            <a:schemeClr val="bg1">
              <a:lumMod val="95000"/>
            </a:schemeClr>
          </a:solidFill>
        </p:spPr>
        <p:txBody>
          <a:bodyPr wrap="none">
            <a:spAutoFit/>
          </a:bodyPr>
          <a:lstStyle/>
          <a:p>
            <a:pPr>
              <a:defRPr/>
            </a:pPr>
            <a:r>
              <a:rPr lang="ar-SA" sz="2000" b="1" dirty="0">
                <a:ln w="1905"/>
                <a:solidFill>
                  <a:schemeClr val="tx2"/>
                </a:solidFill>
                <a:effectLst>
                  <a:innerShdw blurRad="69850" dist="43180" dir="5400000">
                    <a:srgbClr val="000000">
                      <a:alpha val="65000"/>
                    </a:srgbClr>
                  </a:innerShdw>
                </a:effectLst>
                <a:latin typeface="Verdana" pitchFamily="34" charset="0"/>
                <a:cs typeface="B Titr" panose="00000700000000000000" pitchFamily="2" charset="-78"/>
              </a:rPr>
              <a:t>فرایند برنامه‌ریزی طرح منظومه توسعه پایدار</a:t>
            </a:r>
            <a:endParaRPr lang="fa-IR" sz="2000" b="1" dirty="0">
              <a:ln w="1905"/>
              <a:solidFill>
                <a:schemeClr val="tx2"/>
              </a:solidFill>
              <a:effectLst>
                <a:innerShdw blurRad="69850" dist="43180" dir="5400000">
                  <a:srgbClr val="000000">
                    <a:alpha val="65000"/>
                  </a:srgbClr>
                </a:innerShdw>
              </a:effectLst>
              <a:latin typeface="Verdana" pitchFamily="34" charset="0"/>
              <a:cs typeface="B Titr" panose="00000700000000000000" pitchFamily="2" charset="-78"/>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l="17390" t="4411" r="17024" b="8235"/>
          <a:stretch>
            <a:fillRect/>
          </a:stretch>
        </p:blipFill>
        <p:spPr bwMode="auto">
          <a:xfrm>
            <a:off x="1019855" y="961708"/>
            <a:ext cx="6567487"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3802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pic>
        <p:nvPicPr>
          <p:cNvPr id="4" name="Picture 3"/>
          <p:cNvPicPr>
            <a:picLocks noChangeAspect="1"/>
          </p:cNvPicPr>
          <p:nvPr/>
        </p:nvPicPr>
        <p:blipFill>
          <a:blip r:embed="rId2"/>
          <a:stretch>
            <a:fillRect/>
          </a:stretch>
        </p:blipFill>
        <p:spPr>
          <a:xfrm>
            <a:off x="200495" y="695459"/>
            <a:ext cx="8835554" cy="5401334"/>
          </a:xfrm>
          <a:prstGeom prst="rect">
            <a:avLst/>
          </a:prstGeom>
        </p:spPr>
      </p:pic>
      <p:sp>
        <p:nvSpPr>
          <p:cNvPr id="5" name="Rectangle 4"/>
          <p:cNvSpPr/>
          <p:nvPr/>
        </p:nvSpPr>
        <p:spPr>
          <a:xfrm>
            <a:off x="3226157" y="811215"/>
            <a:ext cx="3702677" cy="1200329"/>
          </a:xfrm>
          <a:prstGeom prst="rect">
            <a:avLst/>
          </a:prstGeom>
        </p:spPr>
        <p:txBody>
          <a:bodyPr wrap="square">
            <a:spAutoFit/>
          </a:bodyPr>
          <a:lstStyle/>
          <a:p>
            <a:pPr algn="ctr" rtl="1"/>
            <a:r>
              <a:rPr lang="ar-SA" b="1" dirty="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شناسایی</a:t>
            </a:r>
            <a:r>
              <a:rPr lang="ar-SA" b="1" dirty="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rPr>
              <a:t> </a:t>
            </a:r>
            <a:r>
              <a:rPr lang="ar-SA" b="1" dirty="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مسائل</a:t>
            </a:r>
            <a:r>
              <a:rPr lang="ar-SA" b="1" dirty="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rPr>
              <a:t> </a:t>
            </a:r>
            <a:r>
              <a:rPr lang="ar-SA" b="1" dirty="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کلیدی</a:t>
            </a:r>
            <a:r>
              <a:rPr lang="ar-SA" b="1" dirty="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rPr>
              <a:t> </a:t>
            </a:r>
            <a:r>
              <a:rPr lang="ar-SA" b="1" dirty="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منظومه</a:t>
            </a:r>
            <a:r>
              <a:rPr lang="ar-SA" b="1" dirty="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rPr>
              <a:t> </a:t>
            </a:r>
            <a:r>
              <a:rPr lang="ar-SA" b="1" dirty="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از</a:t>
            </a:r>
            <a:r>
              <a:rPr lang="ar-SA" b="1" dirty="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rPr>
              <a:t> </a:t>
            </a:r>
            <a:r>
              <a:rPr lang="ar-SA" b="1" dirty="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نگاه</a:t>
            </a:r>
            <a:r>
              <a:rPr lang="ar-SA" b="1" dirty="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rPr>
              <a:t> </a:t>
            </a:r>
            <a:r>
              <a:rPr lang="ar-SA" b="1" dirty="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جامعه</a:t>
            </a:r>
            <a:r>
              <a:rPr lang="ar-SA" b="1" dirty="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rPr>
              <a:t> </a:t>
            </a:r>
            <a:endParaRPr lang="fa-IR" b="1" dirty="0" smtClean="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endParaRPr>
          </a:p>
          <a:p>
            <a:pPr algn="ctr" rtl="1"/>
            <a:r>
              <a:rPr lang="ar-SA" b="1" dirty="0" smtClean="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محلی</a:t>
            </a:r>
            <a:endParaRPr lang="en-US" b="1" dirty="0">
              <a:ln w="12700">
                <a:solidFill>
                  <a:sysClr val="windowText" lastClr="000000"/>
                </a:solidFill>
                <a:prstDash val="solid"/>
              </a:ln>
              <a:solidFill>
                <a:srgbClr val="95651F"/>
              </a:solidFill>
              <a:effectLst>
                <a:innerShdw blurRad="177800">
                  <a:schemeClr val="accent3">
                    <a:lumMod val="50000"/>
                  </a:schemeClr>
                </a:innerShdw>
              </a:effectLst>
              <a:cs typeface="B Titr" panose="00000700000000000000" pitchFamily="2" charset="-78"/>
            </a:endParaRPr>
          </a:p>
        </p:txBody>
      </p:sp>
      <p:sp>
        <p:nvSpPr>
          <p:cNvPr id="6" name="Rectangle 5"/>
          <p:cNvSpPr/>
          <p:nvPr/>
        </p:nvSpPr>
        <p:spPr>
          <a:xfrm>
            <a:off x="2607971" y="4468078"/>
            <a:ext cx="1236371" cy="783869"/>
          </a:xfrm>
          <a:prstGeom prst="rect">
            <a:avLst/>
          </a:prstGeom>
          <a:solidFill>
            <a:srgbClr val="92D050"/>
          </a:solidFill>
        </p:spPr>
        <p:txBody>
          <a:bodyPr wrap="square">
            <a:spAutoFit/>
          </a:bodyPr>
          <a:lstStyle/>
          <a:p>
            <a:pPr algn="ctr" rtl="1">
              <a:lnSpc>
                <a:spcPct val="107000"/>
              </a:lnSpc>
              <a:spcAft>
                <a:spcPts val="0"/>
              </a:spcAft>
            </a:pPr>
            <a:r>
              <a:rPr lang="ar-SA" sz="1400" b="1" dirty="0">
                <a:solidFill>
                  <a:schemeClr val="tx2">
                    <a:lumMod val="50000"/>
                  </a:schemeClr>
                </a:solidFill>
                <a:latin typeface="Tahoma" panose="020B0604030504040204" pitchFamily="34" charset="0"/>
                <a:ea typeface="Times New Roman" panose="02020603050405020304" pitchFamily="18" charset="0"/>
                <a:cs typeface="B Nazanin" panose="00000400000000000000" pitchFamily="2" charset="-78"/>
              </a:rPr>
              <a:t>تشکیل کارگروه‌های </a:t>
            </a:r>
            <a:r>
              <a:rPr lang="ar-SA" sz="1400" b="1" dirty="0" smtClean="0">
                <a:solidFill>
                  <a:schemeClr val="tx2">
                    <a:lumMod val="50000"/>
                  </a:schemeClr>
                </a:solidFill>
                <a:latin typeface="Tahoma" panose="020B0604030504040204" pitchFamily="34" charset="0"/>
                <a:ea typeface="Times New Roman" panose="02020603050405020304" pitchFamily="18" charset="0"/>
                <a:cs typeface="B Nazanin" panose="00000400000000000000" pitchFamily="2" charset="-78"/>
              </a:rPr>
              <a:t>مشارکتی</a:t>
            </a:r>
            <a:r>
              <a:rPr lang="fa-IR" sz="1400" b="1" dirty="0" smtClean="0">
                <a:solidFill>
                  <a:schemeClr val="tx2">
                    <a:lumMod val="50000"/>
                  </a:schemeClr>
                </a:solidFill>
                <a:latin typeface="Tahoma" panose="020B0604030504040204" pitchFamily="34" charset="0"/>
                <a:ea typeface="Times New Roman" panose="02020603050405020304" pitchFamily="18" charset="0"/>
                <a:cs typeface="B Nazanin" panose="00000400000000000000" pitchFamily="2" charset="-78"/>
              </a:rPr>
              <a:t> </a:t>
            </a:r>
            <a:r>
              <a:rPr lang="en-US" sz="1400" b="1" dirty="0" smtClean="0">
                <a:solidFill>
                  <a:schemeClr val="tx2">
                    <a:lumMod val="50000"/>
                  </a:schemeClr>
                </a:solidFill>
                <a:latin typeface="Tahoma" panose="020B0604030504040204" pitchFamily="34" charset="0"/>
                <a:ea typeface="Times New Roman" panose="02020603050405020304" pitchFamily="18" charset="0"/>
                <a:cs typeface="B Nazanin" panose="00000400000000000000" pitchFamily="2" charset="-78"/>
              </a:rPr>
              <a:t>PRA</a:t>
            </a:r>
            <a:endParaRPr lang="en-US" sz="1100" b="1" dirty="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Rectangle 6"/>
          <p:cNvSpPr/>
          <p:nvPr/>
        </p:nvSpPr>
        <p:spPr>
          <a:xfrm>
            <a:off x="3624208" y="5142449"/>
            <a:ext cx="1493950" cy="738664"/>
          </a:xfrm>
          <a:prstGeom prst="rect">
            <a:avLst/>
          </a:prstGeom>
        </p:spPr>
        <p:txBody>
          <a:bodyPr wrap="square">
            <a:spAutoFit/>
          </a:bodyPr>
          <a:lstStyle/>
          <a:p>
            <a:pPr algn="ctr"/>
            <a:r>
              <a:rPr lang="ar-SA" sz="1400" b="1" dirty="0">
                <a:ln w="1905"/>
                <a:solidFill>
                  <a:srgbClr val="C00000"/>
                </a:solidFill>
                <a:effectLst>
                  <a:innerShdw blurRad="69850" dist="43180" dir="5400000">
                    <a:srgbClr val="000000">
                      <a:alpha val="65000"/>
                    </a:srgbClr>
                  </a:innerShdw>
                </a:effectLst>
                <a:cs typeface="B Nazanin" panose="00000400000000000000" pitchFamily="2" charset="-78"/>
              </a:rPr>
              <a:t>منتخبین مردم، نخبگان و ریش سفیدان </a:t>
            </a:r>
            <a:endParaRPr lang="en-US" sz="1400" b="1" dirty="0">
              <a:ln w="1905"/>
              <a:solidFill>
                <a:srgbClr val="C00000"/>
              </a:solidFill>
              <a:effectLst>
                <a:innerShdw blurRad="69850" dist="43180" dir="5400000">
                  <a:srgbClr val="000000">
                    <a:alpha val="65000"/>
                  </a:srgbClr>
                </a:innerShdw>
              </a:effectLst>
              <a:cs typeface="B Nazanin" panose="00000400000000000000" pitchFamily="2" charset="-78"/>
            </a:endParaRPr>
          </a:p>
        </p:txBody>
      </p:sp>
      <p:sp>
        <p:nvSpPr>
          <p:cNvPr id="8" name="Rectangle 7"/>
          <p:cNvSpPr/>
          <p:nvPr/>
        </p:nvSpPr>
        <p:spPr>
          <a:xfrm>
            <a:off x="965380" y="3733124"/>
            <a:ext cx="1381037" cy="954107"/>
          </a:xfrm>
          <a:prstGeom prst="rect">
            <a:avLst/>
          </a:prstGeom>
          <a:solidFill>
            <a:srgbClr val="92D050"/>
          </a:solidFill>
        </p:spPr>
        <p:txBody>
          <a:bodyPr wrap="square">
            <a:spAutoFit/>
          </a:bodyPr>
          <a:lstStyle/>
          <a:p>
            <a:pPr algn="ctr" rtl="1"/>
            <a:r>
              <a:rPr lang="ar-SA" sz="1400" b="1" dirty="0" smtClean="0">
                <a:ln w="1905"/>
                <a:solidFill>
                  <a:schemeClr val="tx2">
                    <a:lumMod val="50000"/>
                  </a:schemeClr>
                </a:solidFill>
                <a:effectLst>
                  <a:innerShdw blurRad="69850" dist="43180" dir="5400000">
                    <a:srgbClr val="000000">
                      <a:alpha val="65000"/>
                    </a:srgbClr>
                  </a:innerShdw>
                </a:effectLst>
                <a:cs typeface="B Nazanin" panose="00000400000000000000" pitchFamily="2" charset="-78"/>
              </a:rPr>
              <a:t>جلسات </a:t>
            </a:r>
            <a:r>
              <a:rPr lang="ar-SA" sz="1400" b="1" dirty="0">
                <a:ln w="1905"/>
                <a:solidFill>
                  <a:schemeClr val="tx2">
                    <a:lumMod val="50000"/>
                  </a:schemeClr>
                </a:solidFill>
                <a:effectLst>
                  <a:innerShdw blurRad="69850" dist="43180" dir="5400000">
                    <a:srgbClr val="000000">
                      <a:alpha val="65000"/>
                    </a:srgbClr>
                  </a:innerShdw>
                </a:effectLst>
                <a:cs typeface="B Nazanin" panose="00000400000000000000" pitchFamily="2" charset="-78"/>
              </a:rPr>
              <a:t>کارگروه تخصصی و بومی و حضور مسئولین اجرایی</a:t>
            </a:r>
            <a:endParaRPr lang="fa-IR" sz="1400" b="1" dirty="0">
              <a:ln w="1905"/>
              <a:solidFill>
                <a:schemeClr val="tx2">
                  <a:lumMod val="50000"/>
                </a:schemeClr>
              </a:solidFill>
              <a:effectLst>
                <a:innerShdw blurRad="69850" dist="43180" dir="5400000">
                  <a:srgbClr val="000000">
                    <a:alpha val="65000"/>
                  </a:srgbClr>
                </a:innerShdw>
              </a:effectLst>
              <a:cs typeface="B Nazanin" panose="00000400000000000000" pitchFamily="2" charset="-78"/>
            </a:endParaRPr>
          </a:p>
        </p:txBody>
      </p:sp>
      <p:sp>
        <p:nvSpPr>
          <p:cNvPr id="9" name="Rectangle 8"/>
          <p:cNvSpPr/>
          <p:nvPr/>
        </p:nvSpPr>
        <p:spPr>
          <a:xfrm>
            <a:off x="301965" y="4839631"/>
            <a:ext cx="1228592" cy="738664"/>
          </a:xfrm>
          <a:prstGeom prst="rect">
            <a:avLst/>
          </a:prstGeom>
        </p:spPr>
        <p:txBody>
          <a:bodyPr wrap="square">
            <a:spAutoFit/>
          </a:bodyPr>
          <a:lstStyle/>
          <a:p>
            <a:r>
              <a:rPr lang="fa-IR" sz="1400" b="1" dirty="0" smtClean="0">
                <a:ln w="1905"/>
                <a:solidFill>
                  <a:srgbClr val="C00000"/>
                </a:solidFill>
                <a:effectLst>
                  <a:innerShdw blurRad="69850" dist="43180" dir="5400000">
                    <a:srgbClr val="000000">
                      <a:alpha val="65000"/>
                    </a:srgbClr>
                  </a:innerShdw>
                </a:effectLst>
                <a:cs typeface="B Nazanin" panose="00000400000000000000" pitchFamily="2" charset="-78"/>
              </a:rPr>
              <a:t>فرمانداری، بخشداری، جهاد کشاورزی و ...</a:t>
            </a:r>
            <a:endParaRPr lang="en-US" sz="1400" b="1" dirty="0">
              <a:solidFill>
                <a:srgbClr val="C00000"/>
              </a:solidFill>
            </a:endParaRPr>
          </a:p>
        </p:txBody>
      </p:sp>
      <p:sp>
        <p:nvSpPr>
          <p:cNvPr id="10" name="Rectangle 9"/>
          <p:cNvSpPr/>
          <p:nvPr/>
        </p:nvSpPr>
        <p:spPr>
          <a:xfrm>
            <a:off x="2730320" y="2127030"/>
            <a:ext cx="991674" cy="738664"/>
          </a:xfrm>
          <a:prstGeom prst="rect">
            <a:avLst/>
          </a:prstGeom>
          <a:solidFill>
            <a:srgbClr val="92D050"/>
          </a:solidFill>
        </p:spPr>
        <p:txBody>
          <a:bodyPr wrap="square">
            <a:spAutoFit/>
          </a:bodyPr>
          <a:lstStyle/>
          <a:p>
            <a:pPr algn="ctr"/>
            <a:r>
              <a:rPr lang="ar-SA" sz="1400" b="1" dirty="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برگه احصا نظرات گروهی</a:t>
            </a:r>
            <a:endParaRPr lang="en-US" sz="1400" b="1" dirty="0">
              <a:solidFill>
                <a:schemeClr val="tx2">
                  <a:lumMod val="50000"/>
                </a:schemeClr>
              </a:solidFill>
              <a:cs typeface="B Nazanin" panose="00000400000000000000" pitchFamily="2" charset="-78"/>
            </a:endParaRPr>
          </a:p>
        </p:txBody>
      </p:sp>
      <p:sp>
        <p:nvSpPr>
          <p:cNvPr id="11" name="Rectangle 10"/>
          <p:cNvSpPr/>
          <p:nvPr/>
        </p:nvSpPr>
        <p:spPr>
          <a:xfrm>
            <a:off x="3767069" y="3300501"/>
            <a:ext cx="1061441" cy="662489"/>
          </a:xfrm>
          <a:prstGeom prst="rect">
            <a:avLst/>
          </a:prstGeom>
          <a:solidFill>
            <a:srgbClr val="92D050"/>
          </a:solidFill>
        </p:spPr>
        <p:txBody>
          <a:bodyPr wrap="square">
            <a:spAutoFit/>
          </a:bodyPr>
          <a:lstStyle/>
          <a:p>
            <a:pPr indent="-11430" algn="ctr" rtl="1">
              <a:lnSpc>
                <a:spcPct val="95000"/>
              </a:lnSpc>
              <a:spcAft>
                <a:spcPts val="0"/>
              </a:spcAft>
            </a:pPr>
            <a:r>
              <a:rPr lang="fa-IR" sz="1400" b="1" dirty="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ترسیم نقشه منابع روستا </a:t>
            </a:r>
            <a:endParaRPr lang="fa-IR" sz="14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endParaRPr>
          </a:p>
          <a:p>
            <a:pPr indent="-11430" algn="ctr" rtl="1">
              <a:lnSpc>
                <a:spcPct val="95000"/>
              </a:lnSpc>
              <a:spcAft>
                <a:spcPts val="0"/>
              </a:spcAft>
            </a:pPr>
            <a:endParaRPr lang="en-US" sz="1100" b="1" dirty="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endParaRPr>
          </a:p>
        </p:txBody>
      </p:sp>
      <p:sp>
        <p:nvSpPr>
          <p:cNvPr id="12" name="Rectangle 11"/>
          <p:cNvSpPr/>
          <p:nvPr/>
        </p:nvSpPr>
        <p:spPr>
          <a:xfrm>
            <a:off x="5025979" y="2151065"/>
            <a:ext cx="1053700" cy="523220"/>
          </a:xfrm>
          <a:prstGeom prst="rect">
            <a:avLst/>
          </a:prstGeom>
          <a:solidFill>
            <a:srgbClr val="92D050"/>
          </a:solidFill>
        </p:spPr>
        <p:txBody>
          <a:bodyPr wrap="square">
            <a:spAutoFit/>
          </a:bodyPr>
          <a:lstStyle/>
          <a:p>
            <a:pPr algn="ctr" rtl="1"/>
            <a:r>
              <a:rPr lang="ar-SA" sz="1400" b="1" dirty="0">
                <a:solidFill>
                  <a:schemeClr val="tx2">
                    <a:lumMod val="50000"/>
                  </a:schemeClr>
                </a:solidFill>
                <a:ea typeface="Times New Roman" panose="02020603050405020304" pitchFamily="18" charset="0"/>
                <a:cs typeface="B Nazanin" panose="00000400000000000000" pitchFamily="2" charset="-78"/>
              </a:rPr>
              <a:t>بازدیدهای میدانی</a:t>
            </a:r>
            <a:endParaRPr lang="en-US" sz="1200" b="1" dirty="0">
              <a:solidFill>
                <a:schemeClr val="tx2">
                  <a:lumMod val="50000"/>
                </a:schemeClr>
              </a:solidFill>
              <a:ea typeface="Times New Roman" panose="02020603050405020304" pitchFamily="18" charset="0"/>
              <a:cs typeface="B Nazanin" panose="00000400000000000000" pitchFamily="2" charset="-78"/>
            </a:endParaRPr>
          </a:p>
        </p:txBody>
      </p:sp>
      <p:sp>
        <p:nvSpPr>
          <p:cNvPr id="13" name="Rectangle 12"/>
          <p:cNvSpPr/>
          <p:nvPr/>
        </p:nvSpPr>
        <p:spPr>
          <a:xfrm>
            <a:off x="6603837" y="1392690"/>
            <a:ext cx="1248627" cy="835613"/>
          </a:xfrm>
          <a:prstGeom prst="rect">
            <a:avLst/>
          </a:prstGeom>
          <a:solidFill>
            <a:srgbClr val="92D050"/>
          </a:solidFill>
        </p:spPr>
        <p:txBody>
          <a:bodyPr wrap="square">
            <a:spAutoFit/>
          </a:bodyPr>
          <a:lstStyle/>
          <a:p>
            <a:pPr algn="ctr" rtl="1">
              <a:lnSpc>
                <a:spcPct val="115000"/>
              </a:lnSpc>
              <a:spcAft>
                <a:spcPts val="0"/>
              </a:spcAft>
            </a:pPr>
            <a:r>
              <a:rPr lang="fa-IR" sz="1400" b="1" dirty="0">
                <a:solidFill>
                  <a:schemeClr val="tx2">
                    <a:lumMod val="50000"/>
                  </a:schemeClr>
                </a:solidFill>
                <a:latin typeface="Tahoma" panose="020B0604030504040204" pitchFamily="34" charset="0"/>
                <a:ea typeface="Times New Roman" panose="02020603050405020304" pitchFamily="18" charset="0"/>
                <a:cs typeface="B Nazanin" panose="00000400000000000000" pitchFamily="2" charset="-78"/>
              </a:rPr>
              <a:t>تحلیل مسائل کلیدی با  کد گذاری </a:t>
            </a:r>
            <a:endParaRPr lang="en-US" sz="1100" b="1" dirty="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2076" y="2390918"/>
            <a:ext cx="704321" cy="11867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3832" y="2412675"/>
            <a:ext cx="793733" cy="118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218" y="2394004"/>
            <a:ext cx="864856" cy="118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p:nvPr/>
        </p:nvPicPr>
        <p:blipFill rotWithShape="1">
          <a:blip r:embed="rId6" cstate="email">
            <a:extLst>
              <a:ext uri="{28A0092B-C50C-407E-A947-70E740481C1C}">
                <a14:useLocalDpi xmlns:a14="http://schemas.microsoft.com/office/drawing/2010/main" val="0"/>
              </a:ext>
            </a:extLst>
          </a:blip>
          <a:srcRect/>
          <a:stretch/>
        </p:blipFill>
        <p:spPr>
          <a:xfrm>
            <a:off x="4971200" y="5368950"/>
            <a:ext cx="2256951" cy="1325540"/>
          </a:xfrm>
          <a:prstGeom prst="rect">
            <a:avLst/>
          </a:prstGeom>
        </p:spPr>
      </p:pic>
      <p:pic>
        <p:nvPicPr>
          <p:cNvPr id="24" name="Picture 23"/>
          <p:cNvPicPr/>
          <p:nvPr/>
        </p:nvPicPr>
        <p:blipFill>
          <a:blip r:embed="rId7" cstate="print">
            <a:extLst>
              <a:ext uri="{28A0092B-C50C-407E-A947-70E740481C1C}">
                <a14:useLocalDpi xmlns:a14="http://schemas.microsoft.com/office/drawing/2010/main" val="0"/>
              </a:ext>
            </a:extLst>
          </a:blip>
          <a:stretch>
            <a:fillRect/>
          </a:stretch>
        </p:blipFill>
        <p:spPr>
          <a:xfrm>
            <a:off x="129658" y="5730695"/>
            <a:ext cx="1773992" cy="1075711"/>
          </a:xfrm>
          <a:prstGeom prst="rect">
            <a:avLst/>
          </a:prstGeom>
          <a:effectLst>
            <a:outerShdw blurRad="50800" dist="38100" dir="2700000" algn="tl" rotWithShape="0">
              <a:prstClr val="black">
                <a:alpha val="40000"/>
              </a:prstClr>
            </a:outerShdw>
          </a:effectLst>
        </p:spPr>
      </p:pic>
      <p:sp>
        <p:nvSpPr>
          <p:cNvPr id="25" name="Rectangle 24"/>
          <p:cNvSpPr/>
          <p:nvPr/>
        </p:nvSpPr>
        <p:spPr>
          <a:xfrm>
            <a:off x="7564641" y="2116222"/>
            <a:ext cx="1172117" cy="669414"/>
          </a:xfrm>
          <a:prstGeom prst="rect">
            <a:avLst/>
          </a:prstGeom>
        </p:spPr>
        <p:txBody>
          <a:bodyPr wrap="none">
            <a:spAutoFit/>
          </a:bodyPr>
          <a:lstStyle/>
          <a:p>
            <a:pPr algn="r" rtl="1"/>
            <a:r>
              <a:rPr lang="fa-IR" sz="1250" b="1" dirty="0" smtClean="0">
                <a:solidFill>
                  <a:schemeClr val="tx2">
                    <a:lumMod val="50000"/>
                  </a:schemeClr>
                </a:solidFill>
                <a:latin typeface="Tahoma" panose="020B0604030504040204" pitchFamily="34" charset="0"/>
                <a:ea typeface="Times New Roman" panose="02020603050405020304" pitchFamily="18" charset="0"/>
                <a:cs typeface="B Nazanin" panose="00000400000000000000" pitchFamily="2" charset="-78"/>
              </a:rPr>
              <a:t>اقتصاد، </a:t>
            </a:r>
            <a:r>
              <a:rPr lang="fa-IR" sz="1250" b="1" dirty="0" smtClean="0">
                <a:solidFill>
                  <a:schemeClr val="tx2">
                    <a:lumMod val="50000"/>
                  </a:schemeClr>
                </a:solidFill>
                <a:latin typeface="Tahoma" panose="020B0604030504040204" pitchFamily="34" charset="0"/>
                <a:cs typeface="B Nazanin" panose="00000400000000000000" pitchFamily="2" charset="-78"/>
              </a:rPr>
              <a:t>اجتماعی</a:t>
            </a:r>
          </a:p>
          <a:p>
            <a:pPr algn="r" rtl="1"/>
            <a:r>
              <a:rPr lang="fa-IR" sz="1250" b="1" dirty="0" smtClean="0">
                <a:solidFill>
                  <a:schemeClr val="tx2">
                    <a:lumMod val="50000"/>
                  </a:schemeClr>
                </a:solidFill>
                <a:latin typeface="Tahoma" panose="020B0604030504040204" pitchFamily="34" charset="0"/>
                <a:cs typeface="B Nazanin" panose="00000400000000000000" pitchFamily="2" charset="-78"/>
              </a:rPr>
              <a:t>زیست محیطی</a:t>
            </a:r>
          </a:p>
          <a:p>
            <a:pPr algn="r" rtl="1"/>
            <a:r>
              <a:rPr lang="fa-IR" sz="1250" b="1" dirty="0" smtClean="0">
                <a:solidFill>
                  <a:schemeClr val="tx2">
                    <a:lumMod val="50000"/>
                  </a:schemeClr>
                </a:solidFill>
                <a:latin typeface="Tahoma" panose="020B0604030504040204" pitchFamily="34" charset="0"/>
                <a:cs typeface="B Nazanin" panose="00000400000000000000" pitchFamily="2" charset="-78"/>
              </a:rPr>
              <a:t>کالبدی،گردشگری</a:t>
            </a:r>
            <a:endParaRPr lang="en-US" sz="1250" dirty="0"/>
          </a:p>
        </p:txBody>
      </p:sp>
      <p:sp>
        <p:nvSpPr>
          <p:cNvPr id="26" name="5-Point Star 25"/>
          <p:cNvSpPr/>
          <p:nvPr/>
        </p:nvSpPr>
        <p:spPr bwMode="auto">
          <a:xfrm>
            <a:off x="3599648" y="4377724"/>
            <a:ext cx="315531" cy="259637"/>
          </a:xfrm>
          <a:prstGeom prst="star5">
            <a:avLst/>
          </a:prstGeom>
          <a:solidFill>
            <a:srgbClr val="FFFF00"/>
          </a:solidFill>
          <a:ln w="9525" cap="flat" cmpd="sng" algn="ctr">
            <a:noFill/>
            <a:prstDash val="solid"/>
            <a:miter lim="800000"/>
            <a:headEnd type="none" w="med" len="med"/>
            <a:tailEnd type="none" w="med" len="med"/>
          </a:ln>
          <a:effectLst/>
          <a:scene3d>
            <a:camera prst="orthographicFront">
              <a:rot lat="0" lon="0" rev="0"/>
            </a:camera>
            <a:lightRig rig="chilly" dir="t">
              <a:rot lat="0" lon="0" rev="18480000"/>
            </a:lightRig>
          </a:scene3d>
          <a:sp3d prstMaterial="clear">
            <a:bevelT h="63500"/>
          </a:sp3d>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27" name="5-Point Star 26"/>
          <p:cNvSpPr/>
          <p:nvPr/>
        </p:nvSpPr>
        <p:spPr bwMode="auto">
          <a:xfrm>
            <a:off x="2110145" y="3692640"/>
            <a:ext cx="315531" cy="259637"/>
          </a:xfrm>
          <a:prstGeom prst="star5">
            <a:avLst/>
          </a:prstGeom>
          <a:solidFill>
            <a:srgbClr val="FFFF00"/>
          </a:solidFill>
          <a:ln w="9525" cap="flat" cmpd="sng" algn="ctr">
            <a:noFill/>
            <a:prstDash val="solid"/>
            <a:miter lim="800000"/>
            <a:headEnd type="none" w="med" len="med"/>
            <a:tailEnd type="none" w="med" len="med"/>
          </a:ln>
          <a:effectLst/>
          <a:scene3d>
            <a:camera prst="orthographicFront">
              <a:rot lat="0" lon="0" rev="0"/>
            </a:camera>
            <a:lightRig rig="chilly" dir="t">
              <a:rot lat="0" lon="0" rev="18480000"/>
            </a:lightRig>
          </a:scene3d>
          <a:sp3d prstMaterial="clear">
            <a:bevelT h="63500"/>
          </a:sp3d>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28" name="5-Point Star 27"/>
          <p:cNvSpPr/>
          <p:nvPr/>
        </p:nvSpPr>
        <p:spPr bwMode="auto">
          <a:xfrm>
            <a:off x="4644648" y="3178650"/>
            <a:ext cx="315531" cy="259637"/>
          </a:xfrm>
          <a:prstGeom prst="star5">
            <a:avLst/>
          </a:prstGeom>
          <a:solidFill>
            <a:srgbClr val="FFFF00"/>
          </a:solidFill>
          <a:ln w="9525" cap="flat" cmpd="sng" algn="ctr">
            <a:noFill/>
            <a:prstDash val="solid"/>
            <a:miter lim="800000"/>
            <a:headEnd type="none" w="med" len="med"/>
            <a:tailEnd type="none" w="med" len="med"/>
          </a:ln>
          <a:effectLst/>
          <a:scene3d>
            <a:camera prst="orthographicFront">
              <a:rot lat="0" lon="0" rev="0"/>
            </a:camera>
            <a:lightRig rig="chilly" dir="t">
              <a:rot lat="0" lon="0" rev="18480000"/>
            </a:lightRig>
          </a:scene3d>
          <a:sp3d prstMaterial="clear">
            <a:bevelT h="63500"/>
          </a:sp3d>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29" name="5-Point Star 28"/>
          <p:cNvSpPr/>
          <p:nvPr/>
        </p:nvSpPr>
        <p:spPr bwMode="auto">
          <a:xfrm>
            <a:off x="3510776" y="2044511"/>
            <a:ext cx="315531" cy="259637"/>
          </a:xfrm>
          <a:prstGeom prst="star5">
            <a:avLst/>
          </a:prstGeom>
          <a:solidFill>
            <a:srgbClr val="FFFF00"/>
          </a:solidFill>
          <a:ln w="9525" cap="flat" cmpd="sng" algn="ctr">
            <a:noFill/>
            <a:prstDash val="solid"/>
            <a:miter lim="800000"/>
            <a:headEnd type="none" w="med" len="med"/>
            <a:tailEnd type="none" w="med" len="med"/>
          </a:ln>
          <a:effectLst/>
          <a:scene3d>
            <a:camera prst="orthographicFront">
              <a:rot lat="0" lon="0" rev="0"/>
            </a:camera>
            <a:lightRig rig="chilly" dir="t">
              <a:rot lat="0" lon="0" rev="18480000"/>
            </a:lightRig>
          </a:scene3d>
          <a:sp3d prstMaterial="clear">
            <a:bevelT h="63500"/>
          </a:sp3d>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30" name="5-Point Star 29"/>
          <p:cNvSpPr/>
          <p:nvPr/>
        </p:nvSpPr>
        <p:spPr bwMode="auto">
          <a:xfrm>
            <a:off x="5868461" y="2044510"/>
            <a:ext cx="315531" cy="259637"/>
          </a:xfrm>
          <a:prstGeom prst="star5">
            <a:avLst/>
          </a:prstGeom>
          <a:solidFill>
            <a:srgbClr val="FFFF00"/>
          </a:solidFill>
          <a:ln w="9525" cap="flat" cmpd="sng" algn="ctr">
            <a:noFill/>
            <a:prstDash val="solid"/>
            <a:miter lim="800000"/>
            <a:headEnd type="none" w="med" len="med"/>
            <a:tailEnd type="none" w="med" len="med"/>
          </a:ln>
          <a:effectLst/>
          <a:scene3d>
            <a:camera prst="orthographicFront">
              <a:rot lat="0" lon="0" rev="0"/>
            </a:camera>
            <a:lightRig rig="chilly" dir="t">
              <a:rot lat="0" lon="0" rev="18480000"/>
            </a:lightRig>
          </a:scene3d>
          <a:sp3d prstMaterial="clear">
            <a:bevelT h="63500"/>
          </a:sp3d>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31" name="5-Point Star 30"/>
          <p:cNvSpPr/>
          <p:nvPr/>
        </p:nvSpPr>
        <p:spPr bwMode="auto">
          <a:xfrm>
            <a:off x="7666910" y="1348645"/>
            <a:ext cx="315531" cy="259637"/>
          </a:xfrm>
          <a:prstGeom prst="star5">
            <a:avLst/>
          </a:prstGeom>
          <a:solidFill>
            <a:srgbClr val="FFFF00"/>
          </a:solidFill>
          <a:ln w="9525" cap="flat" cmpd="sng" algn="ctr">
            <a:noFill/>
            <a:prstDash val="solid"/>
            <a:miter lim="800000"/>
            <a:headEnd type="none" w="med" len="med"/>
            <a:tailEnd type="none" w="med" len="med"/>
          </a:ln>
          <a:effectLst/>
          <a:scene3d>
            <a:camera prst="orthographicFront">
              <a:rot lat="0" lon="0" rev="0"/>
            </a:camera>
            <a:lightRig rig="chilly" dir="t">
              <a:rot lat="0" lon="0" rev="18480000"/>
            </a:lightRig>
          </a:scene3d>
          <a:sp3d prstMaterial="clear">
            <a:bevelT h="63500"/>
          </a:sp3d>
          <a:extLst/>
        </p:spPr>
        <p:txBody>
          <a:bodyPr vert="horz" wrap="none" lIns="91440" tIns="45720" rIns="91440" bIns="45720" numCol="1" rtlCol="0" anchor="t" anchorCtr="0" compatLnSpc="1">
            <a:prstTxWarp prst="textNoShape">
              <a:avLst/>
            </a:prstTxWarp>
            <a:scene3d>
              <a:camera prst="orthographicFront"/>
              <a:lightRig rig="threePt" dir="t"/>
            </a:scene3d>
            <a:sp3d extrusionH="57150">
              <a:bevelT w="38100" h="38100" prst="relaxedInset"/>
            </a:sp3d>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pic>
        <p:nvPicPr>
          <p:cNvPr id="32" name="Picture 31"/>
          <p:cNvPicPr/>
          <p:nvPr/>
        </p:nvPicPr>
        <p:blipFill rotWithShape="1">
          <a:blip r:embed="rId8" cstate="print">
            <a:extLst>
              <a:ext uri="{28A0092B-C50C-407E-A947-70E740481C1C}">
                <a14:useLocalDpi xmlns:a14="http://schemas.microsoft.com/office/drawing/2010/main" val="0"/>
              </a:ext>
            </a:extLst>
          </a:blip>
          <a:srcRect l="2962"/>
          <a:stretch/>
        </p:blipFill>
        <p:spPr>
          <a:xfrm>
            <a:off x="4596914" y="3830504"/>
            <a:ext cx="1701792" cy="1102948"/>
          </a:xfrm>
          <a:prstGeom prst="rect">
            <a:avLst/>
          </a:prstGeom>
        </p:spPr>
      </p:pic>
      <p:pic>
        <p:nvPicPr>
          <p:cNvPr id="33" name="Picture 32"/>
          <p:cNvPicPr>
            <a:picLocks noChangeAspect="1"/>
          </p:cNvPicPr>
          <p:nvPr/>
        </p:nvPicPr>
        <p:blipFill rotWithShape="1">
          <a:blip r:embed="rId9"/>
          <a:srcRect l="57527" t="55826" r="15354" b="25797"/>
          <a:stretch/>
        </p:blipFill>
        <p:spPr>
          <a:xfrm>
            <a:off x="5600599" y="2759548"/>
            <a:ext cx="1627552" cy="1045029"/>
          </a:xfrm>
          <a:prstGeom prst="rect">
            <a:avLst/>
          </a:prstGeom>
        </p:spPr>
      </p:pic>
    </p:spTree>
    <p:extLst>
      <p:ext uri="{BB962C8B-B14F-4D97-AF65-F5344CB8AC3E}">
        <p14:creationId xmlns:p14="http://schemas.microsoft.com/office/powerpoint/2010/main" val="343861467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fontScheme name="Sumi Paintin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2">
        <a:dk1>
          <a:srgbClr val="545472"/>
        </a:dk1>
        <a:lt1>
          <a:srgbClr val="FFFFFF"/>
        </a:lt1>
        <a:dk2>
          <a:srgbClr val="892D5B"/>
        </a:dk2>
        <a:lt2>
          <a:srgbClr val="68A7BE"/>
        </a:lt2>
        <a:accent1>
          <a:srgbClr val="CAACCC"/>
        </a:accent1>
        <a:accent2>
          <a:srgbClr val="A7CCD9"/>
        </a:accent2>
        <a:accent3>
          <a:srgbClr val="FFFFFF"/>
        </a:accent3>
        <a:accent4>
          <a:srgbClr val="464660"/>
        </a:accent4>
        <a:accent5>
          <a:srgbClr val="E1D2E2"/>
        </a:accent5>
        <a:accent6>
          <a:srgbClr val="97B9C4"/>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3">
        <a:dk1>
          <a:srgbClr val="000000"/>
        </a:dk1>
        <a:lt1>
          <a:srgbClr val="FFFFFF"/>
        </a:lt1>
        <a:dk2>
          <a:srgbClr val="000000"/>
        </a:dk2>
        <a:lt2>
          <a:srgbClr val="333333"/>
        </a:lt2>
        <a:accent1>
          <a:srgbClr val="B2B2B2"/>
        </a:accent1>
        <a:accent2>
          <a:srgbClr val="DDDDDD"/>
        </a:accent2>
        <a:accent3>
          <a:srgbClr val="FFFFFF"/>
        </a:accent3>
        <a:accent4>
          <a:srgbClr val="000000"/>
        </a:accent4>
        <a:accent5>
          <a:srgbClr val="D5D5D5"/>
        </a:accent5>
        <a:accent6>
          <a:srgbClr val="C8C8C8"/>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Sumi Painting 4">
        <a:dk1>
          <a:srgbClr val="545472"/>
        </a:dk1>
        <a:lt1>
          <a:srgbClr val="FFFFFF"/>
        </a:lt1>
        <a:dk2>
          <a:srgbClr val="892D5B"/>
        </a:dk2>
        <a:lt2>
          <a:srgbClr val="AC3872"/>
        </a:lt2>
        <a:accent1>
          <a:srgbClr val="660066"/>
        </a:accent1>
        <a:accent2>
          <a:srgbClr val="E2A6C4"/>
        </a:accent2>
        <a:accent3>
          <a:srgbClr val="FFFFFF"/>
        </a:accent3>
        <a:accent4>
          <a:srgbClr val="464660"/>
        </a:accent4>
        <a:accent5>
          <a:srgbClr val="B8AAB8"/>
        </a:accent5>
        <a:accent6>
          <a:srgbClr val="CD96B1"/>
        </a:accent6>
        <a:hlink>
          <a:srgbClr val="8585FF"/>
        </a:hlink>
        <a:folHlink>
          <a:srgbClr val="563EE8"/>
        </a:folHlink>
      </a:clrScheme>
      <a:clrMap bg1="lt1" tx1="dk1" bg2="lt2" tx2="dk2" accent1="accent1" accent2="accent2" accent3="accent3" accent4="accent4" accent5="accent5" accent6="accent6" hlink="hlink" folHlink="folHlink"/>
    </a:extraClrScheme>
    <a:extraClrScheme>
      <a:clrScheme name="Sumi Painting 5">
        <a:dk1>
          <a:srgbClr val="545472"/>
        </a:dk1>
        <a:lt1>
          <a:srgbClr val="FFFFFF"/>
        </a:lt1>
        <a:dk2>
          <a:srgbClr val="892D5B"/>
        </a:dk2>
        <a:lt2>
          <a:srgbClr val="515BA7"/>
        </a:lt2>
        <a:accent1>
          <a:srgbClr val="8BD8E7"/>
        </a:accent1>
        <a:accent2>
          <a:srgbClr val="A5AAD3"/>
        </a:accent2>
        <a:accent3>
          <a:srgbClr val="FFFFFF"/>
        </a:accent3>
        <a:accent4>
          <a:srgbClr val="464660"/>
        </a:accent4>
        <a:accent5>
          <a:srgbClr val="C4E9F1"/>
        </a:accent5>
        <a:accent6>
          <a:srgbClr val="959ABF"/>
        </a:accent6>
        <a:hlink>
          <a:srgbClr val="B78AFA"/>
        </a:hlink>
        <a:folHlink>
          <a:srgbClr val="A0A5D0"/>
        </a:folHlink>
      </a:clrScheme>
      <a:clrMap bg1="lt1" tx1="dk1" bg2="lt2" tx2="dk2" accent1="accent1" accent2="accent2" accent3="accent3" accent4="accent4" accent5="accent5" accent6="accent6" hlink="hlink" folHlink="folHlink"/>
    </a:extraClrScheme>
    <a:extraClrScheme>
      <a:clrScheme name="Sumi Painting 6">
        <a:dk1>
          <a:srgbClr val="545472"/>
        </a:dk1>
        <a:lt1>
          <a:srgbClr val="FFFFFF"/>
        </a:lt1>
        <a:dk2>
          <a:srgbClr val="37467F"/>
        </a:dk2>
        <a:lt2>
          <a:srgbClr val="547A3C"/>
        </a:lt2>
        <a:accent1>
          <a:srgbClr val="8BD8E7"/>
        </a:accent1>
        <a:accent2>
          <a:srgbClr val="B7D3A5"/>
        </a:accent2>
        <a:accent3>
          <a:srgbClr val="FFFFFF"/>
        </a:accent3>
        <a:accent4>
          <a:srgbClr val="464660"/>
        </a:accent4>
        <a:accent5>
          <a:srgbClr val="C4E9F1"/>
        </a:accent5>
        <a:accent6>
          <a:srgbClr val="A6BF95"/>
        </a:accent6>
        <a:hlink>
          <a:srgbClr val="619147"/>
        </a:hlink>
        <a:folHlink>
          <a:srgbClr val="94BE7C"/>
        </a:folHlink>
      </a:clrScheme>
      <a:clrMap bg1="lt1" tx1="dk1" bg2="lt2" tx2="dk2" accent1="accent1" accent2="accent2" accent3="accent3" accent4="accent4" accent5="accent5" accent6="accent6" hlink="hlink" folHlink="folHlink"/>
    </a:extraClrScheme>
    <a:extraClrScheme>
      <a:clrScheme name="Sumi Painting 7">
        <a:dk1>
          <a:srgbClr val="545472"/>
        </a:dk1>
        <a:lt1>
          <a:srgbClr val="FFFFFF"/>
        </a:lt1>
        <a:dk2>
          <a:srgbClr val="655851"/>
        </a:dk2>
        <a:lt2>
          <a:srgbClr val="B49234"/>
        </a:lt2>
        <a:accent1>
          <a:srgbClr val="F8C684"/>
        </a:accent1>
        <a:accent2>
          <a:srgbClr val="E1CE97"/>
        </a:accent2>
        <a:accent3>
          <a:srgbClr val="FFFFFF"/>
        </a:accent3>
        <a:accent4>
          <a:srgbClr val="464660"/>
        </a:accent4>
        <a:accent5>
          <a:srgbClr val="FBDFC2"/>
        </a:accent5>
        <a:accent6>
          <a:srgbClr val="CCBA88"/>
        </a:accent6>
        <a:hlink>
          <a:srgbClr val="7C6148"/>
        </a:hlink>
        <a:folHlink>
          <a:srgbClr val="8E856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A0E82A65-4B54-4952-A78E-40714C212443}" vid="{21E02C4D-C981-4ED5-9FAB-5890ECCB8F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themeOverride>
</file>

<file path=ppt/theme/themeOverride2.xml><?xml version="1.0" encoding="utf-8"?>
<a:themeOverride xmlns:a="http://schemas.openxmlformats.org/drawingml/2006/main">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themeOverride>
</file>

<file path=docProps/app.xml><?xml version="1.0" encoding="utf-8"?>
<Properties xmlns="http://schemas.openxmlformats.org/officeDocument/2006/extended-properties" xmlns:vt="http://schemas.openxmlformats.org/officeDocument/2006/docPropsVTypes">
  <Template/>
  <TotalTime>3219</TotalTime>
  <Words>5088</Words>
  <Application>Microsoft Office PowerPoint</Application>
  <PresentationFormat>On-screen Show (4:3)</PresentationFormat>
  <Paragraphs>522</Paragraphs>
  <Slides>47</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47</vt:i4>
      </vt:variant>
    </vt:vector>
  </HeadingPairs>
  <TitlesOfParts>
    <vt:vector size="64" baseType="lpstr">
      <vt:lpstr>SimSun</vt:lpstr>
      <vt:lpstr>Arial</vt:lpstr>
      <vt:lpstr>B Mitra</vt:lpstr>
      <vt:lpstr>B Nazanin</vt:lpstr>
      <vt:lpstr>B Titr</vt:lpstr>
      <vt:lpstr>B Yekan</vt:lpstr>
      <vt:lpstr>BNazanin</vt:lpstr>
      <vt:lpstr>Calibri</vt:lpstr>
      <vt:lpstr>Cambria</vt:lpstr>
      <vt:lpstr>IranNastaliq</vt:lpstr>
      <vt:lpstr>iran-sans-web</vt:lpstr>
      <vt:lpstr>Sakkal Majalla</vt:lpstr>
      <vt:lpstr>Tahoma</vt:lpstr>
      <vt:lpstr>Times New Roman</vt:lpstr>
      <vt:lpstr>Verdana</vt:lpstr>
      <vt:lpstr>Wingdings</vt: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PARAND</cp:lastModifiedBy>
  <cp:revision>341</cp:revision>
  <dcterms:created xsi:type="dcterms:W3CDTF">2020-08-15T18:35:38Z</dcterms:created>
  <dcterms:modified xsi:type="dcterms:W3CDTF">2020-10-10T08:08:29Z</dcterms:modified>
</cp:coreProperties>
</file>